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8" r:id="rId5"/>
    <p:sldId id="279" r:id="rId6"/>
    <p:sldId id="306" r:id="rId7"/>
    <p:sldId id="309" r:id="rId8"/>
    <p:sldId id="31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7" autoAdjust="0"/>
  </p:normalViewPr>
  <p:slideViewPr>
    <p:cSldViewPr snapToGrid="0">
      <p:cViewPr varScale="1">
        <p:scale>
          <a:sx n="79" d="100"/>
          <a:sy n="79" d="100"/>
        </p:scale>
        <p:origin x="850" y="48"/>
      </p:cViewPr>
      <p:guideLst>
        <p:guide orient="horz" pos="2137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2809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9428" y="672958"/>
            <a:ext cx="7428113" cy="3200681"/>
          </a:xfrm>
        </p:spPr>
        <p:txBody>
          <a:bodyPr anchor="ctr"/>
          <a:lstStyle>
            <a:lvl1pPr algn="l">
              <a:defRPr sz="6000" b="1" spc="-1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9428" y="4061012"/>
            <a:ext cx="7428112" cy="134470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3200">
                <a:solidFill>
                  <a:schemeClr val="accent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DC249-C0FC-489B-97CF-B06F52AA35EB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6C3E-29CD-4ED9-B7E3-0F37C1A2D97C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644" y="256429"/>
            <a:ext cx="3970020" cy="79400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2" y="5323379"/>
            <a:ext cx="1361140" cy="107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679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DC249-C0FC-489B-97CF-B06F52AA35EB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6C3E-29CD-4ED9-B7E3-0F37C1A2D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393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DC249-C0FC-489B-97CF-B06F52AA35EB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6C3E-29CD-4ED9-B7E3-0F37C1A2D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651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DC249-C0FC-489B-97CF-B06F52AA35EB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6C3E-29CD-4ED9-B7E3-0F37C1A2D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164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8" y="1642394"/>
            <a:ext cx="10757453" cy="4608498"/>
          </a:xfrm>
        </p:spPr>
        <p:txBody>
          <a:bodyPr/>
          <a:lstStyle>
            <a:lvl1pPr>
              <a:buSzPct val="110000"/>
              <a:defRPr/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035" y="6306584"/>
            <a:ext cx="2650435" cy="400533"/>
          </a:xfrm>
          <a:prstGeom prst="rect">
            <a:avLst/>
          </a:prstGeom>
        </p:spPr>
      </p:pic>
      <p:sp>
        <p:nvSpPr>
          <p:cNvPr id="11" name="Title 9"/>
          <p:cNvSpPr>
            <a:spLocks noGrp="1"/>
          </p:cNvSpPr>
          <p:nvPr>
            <p:ph type="title"/>
          </p:nvPr>
        </p:nvSpPr>
        <p:spPr>
          <a:xfrm>
            <a:off x="838200" y="246743"/>
            <a:ext cx="10757453" cy="1148908"/>
          </a:xfrm>
        </p:spPr>
        <p:txBody>
          <a:bodyPr/>
          <a:lstStyle>
            <a:lvl1pPr>
              <a:defRPr spc="-100" baseline="0">
                <a:ln>
                  <a:noFill/>
                </a:ln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12192000" cy="1397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820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9"/>
          <p:cNvSpPr>
            <a:spLocks noGrp="1"/>
          </p:cNvSpPr>
          <p:nvPr>
            <p:ph type="title"/>
          </p:nvPr>
        </p:nvSpPr>
        <p:spPr>
          <a:xfrm>
            <a:off x="838200" y="246743"/>
            <a:ext cx="10757453" cy="1148908"/>
          </a:xfrm>
        </p:spPr>
        <p:txBody>
          <a:bodyPr/>
          <a:lstStyle>
            <a:lvl1pPr>
              <a:defRPr spc="-100" baseline="0">
                <a:ln>
                  <a:noFill/>
                </a:ln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12192000" cy="1397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035" y="6306584"/>
            <a:ext cx="2650435" cy="40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142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2809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DC249-C0FC-489B-97CF-B06F52AA35EB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6C3E-29CD-4ED9-B7E3-0F37C1A2D97C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318191"/>
            <a:ext cx="1361140" cy="107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655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53029"/>
            <a:ext cx="5181600" cy="462393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3029"/>
            <a:ext cx="5181600" cy="46239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itle 9"/>
          <p:cNvSpPr>
            <a:spLocks noGrp="1"/>
          </p:cNvSpPr>
          <p:nvPr>
            <p:ph type="title"/>
          </p:nvPr>
        </p:nvSpPr>
        <p:spPr>
          <a:xfrm>
            <a:off x="838200" y="246743"/>
            <a:ext cx="10757453" cy="1148908"/>
          </a:xfrm>
        </p:spPr>
        <p:txBody>
          <a:bodyPr/>
          <a:lstStyle>
            <a:lvl1pPr>
              <a:defRPr spc="-100" baseline="0">
                <a:ln>
                  <a:noFill/>
                </a:ln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12192000" cy="1397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035" y="6306584"/>
            <a:ext cx="2650435" cy="40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803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2243" y="4540834"/>
            <a:ext cx="5181600" cy="2051169"/>
          </a:xfrm>
          <a:ln>
            <a:solidFill>
              <a:schemeClr val="accent5"/>
            </a:solidFill>
          </a:ln>
        </p:spPr>
        <p:txBody>
          <a:bodyPr wrap="square" lIns="46800" rIns="46800">
            <a:no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>
                <a:solidFill>
                  <a:schemeClr val="accent5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accent5"/>
                </a:solidFill>
              </a:defRPr>
            </a:lvl2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 err="1"/>
              <a:t>gggg</a:t>
            </a:r>
            <a:endParaRPr lang="en-GB" dirty="0"/>
          </a:p>
        </p:txBody>
      </p:sp>
      <p:sp>
        <p:nvSpPr>
          <p:cNvPr id="15" name="Title 9"/>
          <p:cNvSpPr>
            <a:spLocks noGrp="1"/>
          </p:cNvSpPr>
          <p:nvPr>
            <p:ph type="title"/>
          </p:nvPr>
        </p:nvSpPr>
        <p:spPr>
          <a:xfrm>
            <a:off x="838200" y="246743"/>
            <a:ext cx="10757453" cy="1148908"/>
          </a:xfrm>
        </p:spPr>
        <p:txBody>
          <a:bodyPr/>
          <a:lstStyle>
            <a:lvl1pPr>
              <a:defRPr spc="-100" baseline="0">
                <a:ln>
                  <a:noFill/>
                </a:ln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12192000" cy="1397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722243" y="1456903"/>
            <a:ext cx="5181600" cy="430642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 anchor="t" anchorCtr="0"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722243" y="1884727"/>
            <a:ext cx="5181600" cy="2051169"/>
          </a:xfrm>
          <a:ln>
            <a:solidFill>
              <a:schemeClr val="tx1"/>
            </a:solidFill>
          </a:ln>
        </p:spPr>
        <p:txBody>
          <a:bodyPr wrap="square" lIns="46800" rIns="46800">
            <a:no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 err="1"/>
              <a:t>gggg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22243" y="4111073"/>
            <a:ext cx="5181600" cy="430642"/>
          </a:xfr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anchor="t" anchorCtr="0"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6324600" y="4540834"/>
            <a:ext cx="5181600" cy="2051169"/>
          </a:xfrm>
          <a:ln>
            <a:solidFill>
              <a:schemeClr val="accent4"/>
            </a:solidFill>
          </a:ln>
        </p:spPr>
        <p:txBody>
          <a:bodyPr wrap="square" lIns="46800" rIns="46800">
            <a:no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>
                <a:solidFill>
                  <a:schemeClr val="accent4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accent4"/>
                </a:solidFill>
              </a:defRPr>
            </a:lvl2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 err="1"/>
              <a:t>gggg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6"/>
          </p:nvPr>
        </p:nvSpPr>
        <p:spPr>
          <a:xfrm>
            <a:off x="6324600" y="4111073"/>
            <a:ext cx="5181600" cy="430642"/>
          </a:xfr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anchor="t" anchorCtr="0"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7"/>
          </p:nvPr>
        </p:nvSpPr>
        <p:spPr>
          <a:xfrm>
            <a:off x="6324600" y="1884727"/>
            <a:ext cx="5181600" cy="2051169"/>
          </a:xfrm>
          <a:ln>
            <a:solidFill>
              <a:schemeClr val="accent1"/>
            </a:solidFill>
          </a:ln>
        </p:spPr>
        <p:txBody>
          <a:bodyPr wrap="square" lIns="46800" rIns="46800">
            <a:no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 err="1"/>
              <a:t>gggg</a:t>
            </a:r>
            <a:endParaRPr lang="en-GB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8"/>
          </p:nvPr>
        </p:nvSpPr>
        <p:spPr>
          <a:xfrm>
            <a:off x="6324600" y="1456017"/>
            <a:ext cx="5181600" cy="430642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t" anchorCtr="0"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7912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 v1 with 1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" y="0"/>
            <a:ext cx="12188725" cy="68580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25802"/>
            <a:ext cx="5181600" cy="58896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DC249-C0FC-489B-97CF-B06F52AA35EB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6C3E-29CD-4ED9-B7E3-0F37C1A2D97C}" type="slidenum">
              <a:rPr lang="en-GB" smtClean="0"/>
              <a:t>‹#›</a:t>
            </a:fld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286" y="225802"/>
            <a:ext cx="3693522" cy="57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193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 v2 with 1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" y="0"/>
            <a:ext cx="12188725" cy="68580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DC249-C0FC-489B-97CF-B06F52AA35EB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6C3E-29CD-4ED9-B7E3-0F37C1A2D97C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489" y="5495379"/>
            <a:ext cx="3693522" cy="574548"/>
          </a:xfrm>
          <a:prstGeom prst="rect">
            <a:avLst/>
          </a:prstGeom>
        </p:spPr>
      </p:pic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25802"/>
            <a:ext cx="5181600" cy="58896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4053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 v3 with 1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" y="0"/>
            <a:ext cx="12188725" cy="68580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DC249-C0FC-489B-97CF-B06F52AA35EB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6C3E-29CD-4ED9-B7E3-0F37C1A2D97C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99025"/>
            <a:ext cx="3693522" cy="574548"/>
          </a:xfrm>
          <a:prstGeom prst="rect">
            <a:avLst/>
          </a:prstGeom>
        </p:spPr>
      </p:pic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33331"/>
            <a:ext cx="5181600" cy="58896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663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77008" y="179595"/>
            <a:ext cx="977679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30017"/>
            <a:ext cx="9034670" cy="4546946"/>
          </a:xfrm>
          <a:prstGeom prst="rect">
            <a:avLst/>
          </a:prstGeom>
        </p:spPr>
        <p:txBody>
          <a:bodyPr vert="horz" wrap="square" lIns="9000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C7DC249-C0FC-489B-97CF-B06F52AA35EB}" type="datetimeFigureOut">
              <a:rPr lang="en-GB" smtClean="0"/>
              <a:pPr/>
              <a:t>03/05/2023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0AF6C3E-29CD-4ED9-B7E3-0F37C1A2D97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3796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1" r:id="rId4"/>
    <p:sldLayoutId id="2147483652" r:id="rId5"/>
    <p:sldLayoutId id="2147483665" r:id="rId6"/>
    <p:sldLayoutId id="2147483662" r:id="rId7"/>
    <p:sldLayoutId id="2147483660" r:id="rId8"/>
    <p:sldLayoutId id="2147483663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 baseline="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1pPr>
      <a:lvl2pPr marL="808038" indent="-450850" algn="l" defTabSz="914400" rtl="0" eaLnBrk="1" latinLnBrk="0" hangingPunct="1">
        <a:lnSpc>
          <a:spcPct val="90000"/>
        </a:lnSpc>
        <a:spcBef>
          <a:spcPts val="500"/>
        </a:spcBef>
        <a:buSzPct val="85000"/>
        <a:buFont typeface="Courier New" panose="02070309020205020404" pitchFamily="49" charset="0"/>
        <a:buChar char="o"/>
        <a:defRPr sz="3600" kern="1200" baseline="0">
          <a:solidFill>
            <a:schemeClr val="accent1"/>
          </a:solidFill>
          <a:latin typeface="+mn-lt"/>
          <a:ea typeface="+mn-ea"/>
          <a:cs typeface="Arial" panose="020B0604020202020204" pitchFamily="34" charset="0"/>
        </a:defRPr>
      </a:lvl2pPr>
      <a:lvl3pPr marL="1143000" indent="-334963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800" kern="1200">
          <a:solidFill>
            <a:schemeClr val="accent2"/>
          </a:solidFill>
          <a:latin typeface="+mn-lt"/>
          <a:ea typeface="+mn-ea"/>
          <a:cs typeface="Arial" panose="020B0604020202020204" pitchFamily="34" charset="0"/>
        </a:defRPr>
      </a:lvl3pPr>
      <a:lvl4pPr marL="1600200" indent="-4320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400" kern="1200">
          <a:solidFill>
            <a:schemeClr val="accent3"/>
          </a:solidFill>
          <a:latin typeface="+mn-lt"/>
          <a:ea typeface="+mn-ea"/>
          <a:cs typeface="Arial" panose="020B0604020202020204" pitchFamily="34" charset="0"/>
        </a:defRPr>
      </a:lvl4pPr>
      <a:lvl5pPr marL="2057400" indent="-36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umankindcharity.org.uk/service/nyrise/" TargetMode="External"/><Relationship Id="rId2" Type="http://schemas.openxmlformats.org/officeDocument/2006/relationships/hyperlink" Target="mailto:NYYP.admin@Humankindcharity.org.uk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9428" y="892603"/>
            <a:ext cx="7428113" cy="3200681"/>
          </a:xfrm>
        </p:spPr>
        <p:txBody>
          <a:bodyPr anchor="t">
            <a:normAutofit/>
          </a:bodyPr>
          <a:lstStyle/>
          <a:p>
            <a:r>
              <a:rPr lang="en-GB" b="0" dirty="0">
                <a:latin typeface="Euclid Circular B Bold"/>
              </a:rPr>
              <a:t>NY Rise – Young People’s Drug and Alcohol Service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2" y="5323379"/>
            <a:ext cx="1361140" cy="10733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C2890D-BFD2-4F60-9241-EAB10AD5C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964" y="250464"/>
            <a:ext cx="3695719" cy="186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242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11613"/>
            <a:ext cx="5181600" cy="4665350"/>
          </a:xfrm>
        </p:spPr>
        <p:txBody>
          <a:bodyPr>
            <a:normAutofit/>
          </a:bodyPr>
          <a:lstStyle/>
          <a:p>
            <a:pPr algn="l"/>
            <a:endParaRPr lang="en-GB" sz="1800" b="0" i="0" u="none" strike="noStrike" baseline="0" dirty="0">
              <a:solidFill>
                <a:srgbClr val="000000"/>
              </a:solidFill>
              <a:latin typeface="Euclid Circular B Bold"/>
            </a:endParaRPr>
          </a:p>
          <a:p>
            <a:r>
              <a:rPr lang="en-GB" sz="3200" i="0" u="none" strike="noStrike" baseline="0" dirty="0">
                <a:solidFill>
                  <a:srgbClr val="000000"/>
                </a:solidFill>
                <a:latin typeface="Euclid Circular B Bold"/>
              </a:rPr>
              <a:t>We work with young people across North Yorkshire aged 10-19 and up to 24 with SEND who need specialist support around drug and alcohol use.</a:t>
            </a:r>
          </a:p>
          <a:p>
            <a:endParaRPr lang="en-GB" sz="4200" b="1" i="0" u="none" strike="noStrike" baseline="0" dirty="0">
              <a:latin typeface="Euclid Circular B Medium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Service Criteria</a:t>
            </a:r>
          </a:p>
        </p:txBody>
      </p:sp>
      <p:pic>
        <p:nvPicPr>
          <p:cNvPr id="1028" name="Picture 4" descr="Image result for scarborough horizons picture">
            <a:extLst>
              <a:ext uri="{FF2B5EF4-FFF2-40B4-BE49-F238E27FC236}">
                <a16:creationId xmlns:a16="http://schemas.microsoft.com/office/drawing/2014/main" id="{A255355E-EF94-69AC-570D-BBBC842E122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87" y="1511613"/>
            <a:ext cx="4460436" cy="346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383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How to refer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095999" y="1582212"/>
            <a:ext cx="5752289" cy="4623934"/>
          </a:xfrm>
        </p:spPr>
        <p:txBody>
          <a:bodyPr>
            <a:normAutofit/>
          </a:bodyPr>
          <a:lstStyle/>
          <a:p>
            <a:pPr algn="l"/>
            <a:endParaRPr lang="en-GB" sz="1800" b="0" i="0" u="none" strike="noStrike" baseline="0" dirty="0">
              <a:solidFill>
                <a:srgbClr val="000000"/>
              </a:solidFill>
              <a:latin typeface="Euclid Circular B Medium"/>
            </a:endParaRPr>
          </a:p>
          <a:p>
            <a:r>
              <a:rPr lang="en-GB" sz="2800" b="0" i="0" u="none" strike="noStrike" baseline="0" dirty="0">
                <a:latin typeface="Euclid Circular B Bold"/>
              </a:rPr>
              <a:t>To discuss how we can support please get in touch:</a:t>
            </a:r>
          </a:p>
          <a:p>
            <a:r>
              <a:rPr lang="en-GB" sz="2800" b="0" i="0" u="none" strike="noStrike" baseline="0" dirty="0">
                <a:latin typeface="Euclid Circular B Bold"/>
              </a:rPr>
              <a:t>Telephone: </a:t>
            </a:r>
            <a:r>
              <a:rPr lang="en-GB" sz="2800" b="1" i="0" u="none" strike="noStrike" baseline="0" dirty="0">
                <a:latin typeface="Euclid Circular B Bold"/>
              </a:rPr>
              <a:t>01723 330730</a:t>
            </a:r>
          </a:p>
          <a:p>
            <a:r>
              <a:rPr lang="en-GB" sz="2800" b="1" i="0" u="none" strike="noStrike" baseline="0" dirty="0">
                <a:latin typeface="Euclid Circular B Bold"/>
              </a:rPr>
              <a:t> </a:t>
            </a:r>
            <a:r>
              <a:rPr lang="en-GB" sz="2800" b="0" i="0" u="none" strike="noStrike" baseline="0" dirty="0">
                <a:latin typeface="Euclid Circular B Bold"/>
              </a:rPr>
              <a:t>(option 2)</a:t>
            </a:r>
          </a:p>
          <a:p>
            <a:r>
              <a:rPr lang="en-GB" sz="2800" b="0" i="0" u="none" strike="noStrike" baseline="0" dirty="0">
                <a:latin typeface="Euclid Circular B Bold"/>
              </a:rPr>
              <a:t>Freephone: </a:t>
            </a:r>
            <a:r>
              <a:rPr lang="en-GB" sz="2800" b="1" i="0" u="none" strike="noStrike" baseline="0" dirty="0">
                <a:latin typeface="Euclid Circular B Bold"/>
              </a:rPr>
              <a:t>08000 141480</a:t>
            </a:r>
          </a:p>
          <a:p>
            <a:r>
              <a:rPr lang="en-GB" sz="2800" b="1" i="0" u="none" strike="noStrike" baseline="0" dirty="0">
                <a:latin typeface="Euclid Circular B Bold"/>
              </a:rPr>
              <a:t> </a:t>
            </a:r>
            <a:r>
              <a:rPr lang="en-GB" sz="2800" b="0" i="0" u="none" strike="noStrike" baseline="0" dirty="0">
                <a:latin typeface="Euclid Circular B Bold"/>
              </a:rPr>
              <a:t>(option 2) </a:t>
            </a:r>
          </a:p>
          <a:p>
            <a:pPr marL="0" indent="0">
              <a:buNone/>
            </a:pPr>
            <a:r>
              <a:rPr lang="fr-FR" sz="2200" b="0" i="0" u="none" strike="noStrike" baseline="0" dirty="0">
                <a:latin typeface="Euclid Circular B Medium"/>
              </a:rPr>
              <a:t>Email:</a:t>
            </a:r>
            <a:r>
              <a:rPr lang="fr-FR" sz="2200" b="0" i="0" u="none" strike="noStrike" baseline="0" dirty="0">
                <a:latin typeface="Euclid Circular B Medium"/>
                <a:hlinkClick r:id="rId2"/>
              </a:rPr>
              <a:t>NYYP.admin@Humankindcharity.org.uk</a:t>
            </a:r>
            <a:endParaRPr lang="fr-FR" sz="2200" b="0" i="0" u="none" strike="noStrike" baseline="0" dirty="0">
              <a:latin typeface="Euclid Circular B Medium"/>
            </a:endParaRPr>
          </a:p>
          <a:p>
            <a:pPr marL="0" indent="0">
              <a:buNone/>
            </a:pP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https://humankindcharity.org.uk/service/nyrise/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GB" sz="3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03729" y="1690130"/>
            <a:ext cx="5181600" cy="4623934"/>
          </a:xfrm>
        </p:spPr>
        <p:txBody>
          <a:bodyPr>
            <a:normAutofit/>
          </a:bodyPr>
          <a:lstStyle/>
          <a:p>
            <a:r>
              <a:rPr lang="en-GB" sz="2500" dirty="0">
                <a:latin typeface="Euclid Circular B Bold"/>
              </a:rPr>
              <a:t>Referral can be made by client, parent/carer, concerned other or professionals</a:t>
            </a:r>
          </a:p>
          <a:p>
            <a:r>
              <a:rPr lang="en-GB" sz="2500" dirty="0">
                <a:latin typeface="Euclid Circular B Bold"/>
              </a:rPr>
              <a:t>We are a voluntary Service</a:t>
            </a:r>
          </a:p>
          <a:p>
            <a:r>
              <a:rPr lang="en-GB" sz="2500" dirty="0">
                <a:latin typeface="Euclid Circular B Bold"/>
              </a:rPr>
              <a:t>We can discuss potential referrals prior to making a formal referral</a:t>
            </a:r>
          </a:p>
          <a:p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2250259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4E75A7-61B6-4235-8C0F-CC7738BED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1800" b="0" i="0" u="none" strike="noStrike" baseline="0" dirty="0">
              <a:solidFill>
                <a:srgbClr val="000000"/>
              </a:solidFill>
              <a:latin typeface="Euclid Circular B Bold"/>
            </a:endParaRPr>
          </a:p>
          <a:p>
            <a:r>
              <a:rPr lang="en-GB" sz="2800" i="0" u="none" strike="noStrike" baseline="0" dirty="0">
                <a:solidFill>
                  <a:srgbClr val="000000"/>
                </a:solidFill>
                <a:latin typeface="Euclid Circular B Bold"/>
              </a:rPr>
              <a:t>Structured support to stop or reduce drug or alcohol use</a:t>
            </a:r>
          </a:p>
          <a:p>
            <a:r>
              <a:rPr lang="en-GB" sz="2800" i="0" u="none" strike="noStrike" baseline="0" dirty="0">
                <a:solidFill>
                  <a:srgbClr val="000000"/>
                </a:solidFill>
                <a:latin typeface="Euclid Circular B Bold"/>
              </a:rPr>
              <a:t>• Support to improve health and well-being (including sexual health support and smoking cessation advice)</a:t>
            </a:r>
          </a:p>
          <a:p>
            <a:r>
              <a:rPr lang="en-GB" sz="2800" i="0" u="none" strike="noStrike" baseline="0" dirty="0">
                <a:solidFill>
                  <a:srgbClr val="000000"/>
                </a:solidFill>
                <a:latin typeface="Euclid Circular B Bold"/>
              </a:rPr>
              <a:t>• Education and advice around drugs and alcohol</a:t>
            </a:r>
          </a:p>
          <a:p>
            <a:r>
              <a:rPr lang="en-GB" sz="2800" i="0" u="none" strike="noStrike" baseline="0" dirty="0">
                <a:solidFill>
                  <a:srgbClr val="000000"/>
                </a:solidFill>
                <a:latin typeface="Euclid Circular B Bold"/>
              </a:rPr>
              <a:t>• Support family members of young people working with NY Rise and offer onward referrals when needed</a:t>
            </a:r>
          </a:p>
          <a:p>
            <a:r>
              <a:rPr lang="en-GB" sz="2800" i="0" u="none" strike="noStrike" baseline="0" dirty="0">
                <a:solidFill>
                  <a:srgbClr val="000000"/>
                </a:solidFill>
                <a:latin typeface="Euclid Circular B Bold"/>
              </a:rPr>
              <a:t>• We can also provide guidance to schools, colleges and other professionals around referral processes and eligibility</a:t>
            </a:r>
          </a:p>
          <a:p>
            <a:endParaRPr lang="en-GB" sz="3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4B1C9E-35C3-4B22-9586-54CB55ADD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we offer</a:t>
            </a:r>
          </a:p>
        </p:txBody>
      </p:sp>
    </p:spTree>
    <p:extLst>
      <p:ext uri="{BB962C8B-B14F-4D97-AF65-F5344CB8AC3E}">
        <p14:creationId xmlns:p14="http://schemas.microsoft.com/office/powerpoint/2010/main" val="1644693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8E58D1-DD24-4C88-9369-B4DAC7B95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Euclid Circular B Bold"/>
              </a:rPr>
              <a:t>To increase the availability and accessibility of drug and alcohol treatment in North Yorkshire.</a:t>
            </a:r>
          </a:p>
          <a:p>
            <a:pPr marL="0" indent="0">
              <a:buNone/>
            </a:pPr>
            <a:endParaRPr lang="en-GB" sz="3600" dirty="0">
              <a:latin typeface="Euclid Circular B Bold"/>
            </a:endParaRPr>
          </a:p>
          <a:p>
            <a:r>
              <a:rPr lang="en-GB" sz="3600" dirty="0">
                <a:latin typeface="Euclid Circular B Bold"/>
              </a:rPr>
              <a:t>To improve outcomes for the young people of North Yorkshire</a:t>
            </a:r>
          </a:p>
          <a:p>
            <a:endParaRPr lang="en-GB" sz="3600" dirty="0">
              <a:latin typeface="Euclid Circular B Bold"/>
            </a:endParaRPr>
          </a:p>
          <a:p>
            <a:r>
              <a:rPr lang="en-GB" sz="3600" dirty="0">
                <a:latin typeface="Euclid Circular B Bold"/>
              </a:rPr>
              <a:t>To be a key partner agency for Children’s and Young People’s services in North Yorkshire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C4317B2-9F90-4AE8-9A43-035BC5079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Ambitions</a:t>
            </a:r>
          </a:p>
        </p:txBody>
      </p:sp>
    </p:spTree>
    <p:extLst>
      <p:ext uri="{BB962C8B-B14F-4D97-AF65-F5344CB8AC3E}">
        <p14:creationId xmlns:p14="http://schemas.microsoft.com/office/powerpoint/2010/main" val="3214603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umankind">
      <a:dk1>
        <a:srgbClr val="FF5538"/>
      </a:dk1>
      <a:lt1>
        <a:sysClr val="window" lastClr="FFFFFF"/>
      </a:lt1>
      <a:dk2>
        <a:srgbClr val="FF5538"/>
      </a:dk2>
      <a:lt2>
        <a:srgbClr val="F2A900"/>
      </a:lt2>
      <a:accent1>
        <a:srgbClr val="6A2A5B"/>
      </a:accent1>
      <a:accent2>
        <a:srgbClr val="FF5538"/>
      </a:accent2>
      <a:accent3>
        <a:srgbClr val="00BFB3"/>
      </a:accent3>
      <a:accent4>
        <a:srgbClr val="5D5152"/>
      </a:accent4>
      <a:accent5>
        <a:srgbClr val="115E67"/>
      </a:accent5>
      <a:accent6>
        <a:srgbClr val="CBC4BC"/>
      </a:accent6>
      <a:hlink>
        <a:srgbClr val="0563C1"/>
      </a:hlink>
      <a:folHlink>
        <a:srgbClr val="954F72"/>
      </a:folHlink>
    </a:clrScheme>
    <a:fontScheme name="HK Arial 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DB3141ACD82B42B5C7F305E445A5A9" ma:contentTypeVersion="10" ma:contentTypeDescription="Create a new document." ma:contentTypeScope="" ma:versionID="8a02186720cc756a22ba5639d4b16b12">
  <xsd:schema xmlns:xsd="http://www.w3.org/2001/XMLSchema" xmlns:xs="http://www.w3.org/2001/XMLSchema" xmlns:p="http://schemas.microsoft.com/office/2006/metadata/properties" xmlns:ns2="0d34c685-b5a0-4cdf-a9d9-b758b69a4c68" xmlns:ns3="ec59c75f-67e5-4349-84e0-105d2fb75aca" targetNamespace="http://schemas.microsoft.com/office/2006/metadata/properties" ma:root="true" ma:fieldsID="bb66846ef346e7be6e95f89f476fd7a3" ns2:_="" ns3:_="">
    <xsd:import namespace="0d34c685-b5a0-4cdf-a9d9-b758b69a4c68"/>
    <xsd:import namespace="ec59c75f-67e5-4349-84e0-105d2fb75a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34c685-b5a0-4cdf-a9d9-b758b69a4c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59c75f-67e5-4349-84e0-105d2fb75ac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1BADF4D-4EF0-4B46-94AA-03DB0ABFB0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34c685-b5a0-4cdf-a9d9-b758b69a4c68"/>
    <ds:schemaRef ds:uri="ec59c75f-67e5-4349-84e0-105d2fb75a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2C511D2-D629-4B08-BFE9-552C82DB46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4A56C3-DA69-4967-8904-0390B885FCA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3858</TotalTime>
  <Words>238</Words>
  <Application>Microsoft Office PowerPoint</Application>
  <PresentationFormat>Widescreen</PresentationFormat>
  <Paragraphs>29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Courier New</vt:lpstr>
      <vt:lpstr>Euclid Circular B Bold</vt:lpstr>
      <vt:lpstr>Euclid Circular B Medium</vt:lpstr>
      <vt:lpstr>Wingdings</vt:lpstr>
      <vt:lpstr>Office Theme</vt:lpstr>
      <vt:lpstr>NY Rise – Young People’s Drug and Alcohol Service</vt:lpstr>
      <vt:lpstr>Service Criteria</vt:lpstr>
      <vt:lpstr>How to refer</vt:lpstr>
      <vt:lpstr>What we offer</vt:lpstr>
      <vt:lpstr>Our Ambitions</vt:lpstr>
    </vt:vector>
  </TitlesOfParts>
  <Company>DISC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Hindwell</dc:creator>
  <cp:lastModifiedBy>Sarah Blanchard</cp:lastModifiedBy>
  <cp:revision>144</cp:revision>
  <dcterms:created xsi:type="dcterms:W3CDTF">2021-01-18T10:40:19Z</dcterms:created>
  <dcterms:modified xsi:type="dcterms:W3CDTF">2023-05-03T16:05:44Z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0x010100E8DB3141ACD82B42B5C7F305E445A5A9</vt:lpwstr>
  </property>
</Properties>
</file>