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5" r:id="rId5"/>
  </p:sldMasterIdLst>
  <p:notesMasterIdLst>
    <p:notesMasterId r:id="rId44"/>
  </p:notesMasterIdLst>
  <p:sldIdLst>
    <p:sldId id="291" r:id="rId6"/>
    <p:sldId id="384" r:id="rId7"/>
    <p:sldId id="386" r:id="rId8"/>
    <p:sldId id="269" r:id="rId9"/>
    <p:sldId id="1514" r:id="rId10"/>
    <p:sldId id="1518" r:id="rId11"/>
    <p:sldId id="1541" r:id="rId12"/>
    <p:sldId id="1515" r:id="rId13"/>
    <p:sldId id="1578" r:id="rId14"/>
    <p:sldId id="1513" r:id="rId15"/>
    <p:sldId id="409" r:id="rId16"/>
    <p:sldId id="1579" r:id="rId17"/>
    <p:sldId id="413" r:id="rId18"/>
    <p:sldId id="400" r:id="rId19"/>
    <p:sldId id="1525" r:id="rId20"/>
    <p:sldId id="1536" r:id="rId21"/>
    <p:sldId id="1537" r:id="rId22"/>
    <p:sldId id="1530" r:id="rId23"/>
    <p:sldId id="1543" r:id="rId24"/>
    <p:sldId id="404" r:id="rId25"/>
    <p:sldId id="1516" r:id="rId26"/>
    <p:sldId id="1558" r:id="rId27"/>
    <p:sldId id="1570" r:id="rId28"/>
    <p:sldId id="1567" r:id="rId29"/>
    <p:sldId id="298" r:id="rId30"/>
    <p:sldId id="1551" r:id="rId31"/>
    <p:sldId id="1520" r:id="rId32"/>
    <p:sldId id="314" r:id="rId33"/>
    <p:sldId id="1531" r:id="rId34"/>
    <p:sldId id="1535" r:id="rId35"/>
    <p:sldId id="1548" r:id="rId36"/>
    <p:sldId id="1562" r:id="rId37"/>
    <p:sldId id="1563" r:id="rId38"/>
    <p:sldId id="1549" r:id="rId39"/>
    <p:sldId id="1550" r:id="rId40"/>
    <p:sldId id="1552" r:id="rId41"/>
    <p:sldId id="349" r:id="rId42"/>
    <p:sldId id="39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nne, Fiona" initials="WF" lastIdx="7" clrIdx="0">
    <p:extLst>
      <p:ext uri="{19B8F6BF-5375-455C-9EA6-DF929625EA0E}">
        <p15:presenceInfo xmlns:p15="http://schemas.microsoft.com/office/powerpoint/2012/main" userId="S::Fiona.Wynne@northyorkshire.police.uk::4bf4dbcf-c9ff-4f18-a2b2-1494efbfb23f" providerId="AD"/>
      </p:ext>
    </p:extLst>
  </p:cmAuthor>
  <p:cmAuthor id="2" name="Nicola Webb" initials="NW" lastIdx="7" clrIdx="1">
    <p:extLst>
      <p:ext uri="{19B8F6BF-5375-455C-9EA6-DF929625EA0E}">
        <p15:presenceInfo xmlns:p15="http://schemas.microsoft.com/office/powerpoint/2012/main" userId="S-1-5-21-1203662302-1304183567-10236677-4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BDF9B1"/>
    <a:srgbClr val="8AFEAE"/>
    <a:srgbClr val="8AEECF"/>
    <a:srgbClr val="C1FFFF"/>
    <a:srgbClr val="02AE37"/>
    <a:srgbClr val="58A40C"/>
    <a:srgbClr val="169A71"/>
    <a:srgbClr val="648B25"/>
    <a:srgbClr val="317F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0153" autoAdjust="0"/>
  </p:normalViewPr>
  <p:slideViewPr>
    <p:cSldViewPr snapToGrid="0">
      <p:cViewPr varScale="1">
        <p:scale>
          <a:sx n="75" d="100"/>
          <a:sy n="75" d="100"/>
        </p:scale>
        <p:origin x="306" y="54"/>
      </p:cViewPr>
      <p:guideLst/>
    </p:cSldViewPr>
  </p:slideViewPr>
  <p:outlineViewPr>
    <p:cViewPr>
      <p:scale>
        <a:sx n="33" d="100"/>
        <a:sy n="33" d="100"/>
      </p:scale>
      <p:origin x="0" y="-30156"/>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mrscienceshow.com/2010/06/bring-us-your-burning-science-questions.html" TargetMode="External"/><Relationship Id="rId1" Type="http://schemas.openxmlformats.org/officeDocument/2006/relationships/image" Target="../media/image4.jpeg"/><Relationship Id="rId4" Type="http://schemas.openxmlformats.org/officeDocument/2006/relationships/hyperlink" Target="http://www.eoi.es/blogs/lauraambros/2011/11/28/what-about-managerial-skill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mrscienceshow.com/2010/06/bring-us-your-burning-science-questions.html" TargetMode="External"/><Relationship Id="rId1" Type="http://schemas.openxmlformats.org/officeDocument/2006/relationships/image" Target="../media/image4.jpeg"/><Relationship Id="rId4" Type="http://schemas.openxmlformats.org/officeDocument/2006/relationships/hyperlink" Target="http://www.eoi.es/blogs/lauraambros/2011/11/28/what-about-managerial-skill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86A44-BE20-4E3E-AC43-E663758A5E43}" type="doc">
      <dgm:prSet loTypeId="urn:microsoft.com/office/officeart/2005/8/layout/vList3" loCatId="list" qsTypeId="urn:microsoft.com/office/officeart/2005/8/quickstyle/simple1" qsCatId="simple" csTypeId="urn:microsoft.com/office/officeart/2005/8/colors/accent1_2" csCatId="accent1" phldr="1"/>
      <dgm:spPr/>
    </dgm:pt>
    <dgm:pt modelId="{C4399BF2-2DAE-40F0-853F-ADD2A458F861}">
      <dgm:prSet phldrT="[Text]"/>
      <dgm:spPr/>
      <dgm:t>
        <a:bodyPr/>
        <a:lstStyle/>
        <a:p>
          <a:r>
            <a:rPr lang="en-GB" dirty="0"/>
            <a:t>Welcome and introductions</a:t>
          </a:r>
        </a:p>
      </dgm:t>
    </dgm:pt>
    <dgm:pt modelId="{75E37927-EA21-4AD5-B14A-C7DDC653F0AC}" type="parTrans" cxnId="{3290299A-080B-42A5-B691-6BEFF26E5C8C}">
      <dgm:prSet/>
      <dgm:spPr/>
      <dgm:t>
        <a:bodyPr/>
        <a:lstStyle/>
        <a:p>
          <a:endParaRPr lang="en-GB"/>
        </a:p>
      </dgm:t>
    </dgm:pt>
    <dgm:pt modelId="{88F93C22-C826-46CA-B3BF-440D1EF9DABF}" type="sibTrans" cxnId="{3290299A-080B-42A5-B691-6BEFF26E5C8C}">
      <dgm:prSet/>
      <dgm:spPr/>
      <dgm:t>
        <a:bodyPr/>
        <a:lstStyle/>
        <a:p>
          <a:endParaRPr lang="en-GB"/>
        </a:p>
      </dgm:t>
    </dgm:pt>
    <dgm:pt modelId="{3458D76E-CFA2-49E3-920A-FE27D6A99061}">
      <dgm:prSet phldrT="[Text]"/>
      <dgm:spPr/>
      <dgm:t>
        <a:bodyPr/>
        <a:lstStyle/>
        <a:p>
          <a:r>
            <a:rPr lang="en-GB" dirty="0"/>
            <a:t>A copy of presentation and resources will be available on the NYSAB website from 1</a:t>
          </a:r>
          <a:r>
            <a:rPr lang="en-GB" baseline="30000" dirty="0"/>
            <a:t>st</a:t>
          </a:r>
          <a:r>
            <a:rPr lang="en-GB" dirty="0"/>
            <a:t> October</a:t>
          </a:r>
        </a:p>
      </dgm:t>
    </dgm:pt>
    <dgm:pt modelId="{8144C89A-C69F-4BC6-8BAF-730036BB28F4}" type="parTrans" cxnId="{EEEA531B-C28B-4EDC-AB74-8DB81219EC31}">
      <dgm:prSet/>
      <dgm:spPr/>
      <dgm:t>
        <a:bodyPr/>
        <a:lstStyle/>
        <a:p>
          <a:endParaRPr lang="en-GB"/>
        </a:p>
      </dgm:t>
    </dgm:pt>
    <dgm:pt modelId="{8991C003-B865-4E2E-814D-5534AF9B31E9}" type="sibTrans" cxnId="{EEEA531B-C28B-4EDC-AB74-8DB81219EC31}">
      <dgm:prSet/>
      <dgm:spPr/>
      <dgm:t>
        <a:bodyPr/>
        <a:lstStyle/>
        <a:p>
          <a:endParaRPr lang="en-GB"/>
        </a:p>
      </dgm:t>
    </dgm:pt>
    <dgm:pt modelId="{D432A285-AFE8-4B06-944E-5D321838FAE1}">
      <dgm:prSet phldrT="[Text]"/>
      <dgm:spPr/>
      <dgm:t>
        <a:bodyPr/>
        <a:lstStyle/>
        <a:p>
          <a:r>
            <a:rPr lang="en-GB" dirty="0"/>
            <a:t>Questions - please use the chat box and  there will be an opportunity to ask questions at the end</a:t>
          </a:r>
        </a:p>
      </dgm:t>
    </dgm:pt>
    <dgm:pt modelId="{BFCBF711-D374-4B62-9619-C86CF8D13766}" type="sibTrans" cxnId="{7CCE2E95-5E69-4599-8F87-B7647D80378E}">
      <dgm:prSet/>
      <dgm:spPr/>
      <dgm:t>
        <a:bodyPr/>
        <a:lstStyle/>
        <a:p>
          <a:endParaRPr lang="en-GB"/>
        </a:p>
      </dgm:t>
    </dgm:pt>
    <dgm:pt modelId="{84F02E7F-07A2-471B-8652-BD325F04DAA7}" type="parTrans" cxnId="{7CCE2E95-5E69-4599-8F87-B7647D80378E}">
      <dgm:prSet/>
      <dgm:spPr/>
      <dgm:t>
        <a:bodyPr/>
        <a:lstStyle/>
        <a:p>
          <a:endParaRPr lang="en-GB"/>
        </a:p>
      </dgm:t>
    </dgm:pt>
    <dgm:pt modelId="{F5654DFC-4AF6-4B44-BA07-0B086C029441}" type="pres">
      <dgm:prSet presAssocID="{A4586A44-BE20-4E3E-AC43-E663758A5E43}" presName="linearFlow" presStyleCnt="0">
        <dgm:presLayoutVars>
          <dgm:dir/>
          <dgm:resizeHandles val="exact"/>
        </dgm:presLayoutVars>
      </dgm:prSet>
      <dgm:spPr/>
    </dgm:pt>
    <dgm:pt modelId="{A68574BE-29EC-4FDC-BB9B-53550DBAB423}" type="pres">
      <dgm:prSet presAssocID="{C4399BF2-2DAE-40F0-853F-ADD2A458F861}" presName="composite" presStyleCnt="0"/>
      <dgm:spPr/>
    </dgm:pt>
    <dgm:pt modelId="{20BB3C1E-F9C3-47A8-93B1-73D1F089E89C}" type="pres">
      <dgm:prSet presAssocID="{C4399BF2-2DAE-40F0-853F-ADD2A458F861}" presName="imgShp" presStyleLbl="fgImgPlace1" presStyleIdx="0" presStyleCnt="3" custLinFactY="100000" custLinFactNeighborX="89720" custLinFactNeighborY="160054"/>
      <dgm:spPr/>
    </dgm:pt>
    <dgm:pt modelId="{09A6C5DE-DF58-4EE4-B373-90A5CD534CAD}" type="pres">
      <dgm:prSet presAssocID="{C4399BF2-2DAE-40F0-853F-ADD2A458F861}" presName="txShp" presStyleLbl="node1" presStyleIdx="0" presStyleCnt="3" custLinFactY="-18675" custLinFactNeighborX="33" custLinFactNeighborY="-100000">
        <dgm:presLayoutVars>
          <dgm:bulletEnabled val="1"/>
        </dgm:presLayoutVars>
      </dgm:prSet>
      <dgm:spPr/>
    </dgm:pt>
    <dgm:pt modelId="{D3E915AB-484B-4F0C-AD3A-6B2E2E24729D}" type="pres">
      <dgm:prSet presAssocID="{88F93C22-C826-46CA-B3BF-440D1EF9DABF}" presName="spacing" presStyleCnt="0"/>
      <dgm:spPr/>
    </dgm:pt>
    <dgm:pt modelId="{492C1CA8-4F6A-4D18-B32B-E43A746B46B3}" type="pres">
      <dgm:prSet presAssocID="{D432A285-AFE8-4B06-944E-5D321838FAE1}" presName="composite" presStyleCnt="0"/>
      <dgm:spPr/>
    </dgm:pt>
    <dgm:pt modelId="{F4B60597-D334-4311-80B9-734865B8856B}" type="pres">
      <dgm:prSet presAssocID="{D432A285-AFE8-4B06-944E-5D321838FAE1}" presName="imgShp" presStyleLbl="fgImgPlace1" presStyleIdx="1" presStyleCnt="3" custLinFactNeighborX="-4500" custLinFactNeighborY="3000"/>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F05E2721-F475-4205-8971-53545CCAA2D3}" type="pres">
      <dgm:prSet presAssocID="{D432A285-AFE8-4B06-944E-5D321838FAE1}" presName="txShp" presStyleLbl="node1" presStyleIdx="1" presStyleCnt="3" custLinFactNeighborX="305" custLinFactNeighborY="-3174">
        <dgm:presLayoutVars>
          <dgm:bulletEnabled val="1"/>
        </dgm:presLayoutVars>
      </dgm:prSet>
      <dgm:spPr/>
    </dgm:pt>
    <dgm:pt modelId="{3F4F25FB-ADDB-4EC9-B6A1-C3ECD2121C57}" type="pres">
      <dgm:prSet presAssocID="{BFCBF711-D374-4B62-9619-C86CF8D13766}" presName="spacing" presStyleCnt="0"/>
      <dgm:spPr/>
    </dgm:pt>
    <dgm:pt modelId="{5A2B30AC-F721-4EB5-AE40-1AA09B19E20C}" type="pres">
      <dgm:prSet presAssocID="{3458D76E-CFA2-49E3-920A-FE27D6A99061}" presName="composite" presStyleCnt="0"/>
      <dgm:spPr/>
    </dgm:pt>
    <dgm:pt modelId="{56D3449C-A092-494B-A282-D76B68EAF04B}" type="pres">
      <dgm:prSet presAssocID="{3458D76E-CFA2-49E3-920A-FE27D6A99061}" presName="imgShp" presStyleLbl="fgImgPlace1" presStyleIdx="2" presStyleCnt="3" custLinFactY="-189823" custLinFactNeighborX="-15761" custLinFactNeighborY="-200000"/>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4ADAEF6C-C5EE-4D38-8D78-199637900258}" type="pres">
      <dgm:prSet presAssocID="{3458D76E-CFA2-49E3-920A-FE27D6A99061}" presName="txShp" presStyleLbl="node1" presStyleIdx="2" presStyleCnt="3" custLinFactNeighborX="-825" custLinFactNeighborY="353">
        <dgm:presLayoutVars>
          <dgm:bulletEnabled val="1"/>
        </dgm:presLayoutVars>
      </dgm:prSet>
      <dgm:spPr/>
    </dgm:pt>
  </dgm:ptLst>
  <dgm:cxnLst>
    <dgm:cxn modelId="{53376903-FB32-4D64-99D5-E41D24910093}" type="presOf" srcId="{D432A285-AFE8-4B06-944E-5D321838FAE1}" destId="{F05E2721-F475-4205-8971-53545CCAA2D3}" srcOrd="0" destOrd="0" presId="urn:microsoft.com/office/officeart/2005/8/layout/vList3"/>
    <dgm:cxn modelId="{EEEA531B-C28B-4EDC-AB74-8DB81219EC31}" srcId="{A4586A44-BE20-4E3E-AC43-E663758A5E43}" destId="{3458D76E-CFA2-49E3-920A-FE27D6A99061}" srcOrd="2" destOrd="0" parTransId="{8144C89A-C69F-4BC6-8BAF-730036BB28F4}" sibTransId="{8991C003-B865-4E2E-814D-5534AF9B31E9}"/>
    <dgm:cxn modelId="{B7930935-35D1-4BE6-8DC3-C6A8FC015805}" type="presOf" srcId="{3458D76E-CFA2-49E3-920A-FE27D6A99061}" destId="{4ADAEF6C-C5EE-4D38-8D78-199637900258}" srcOrd="0" destOrd="0" presId="urn:microsoft.com/office/officeart/2005/8/layout/vList3"/>
    <dgm:cxn modelId="{CCEA2E44-B278-4BA1-AE9A-03DDAF8E0005}" type="presOf" srcId="{C4399BF2-2DAE-40F0-853F-ADD2A458F861}" destId="{09A6C5DE-DF58-4EE4-B373-90A5CD534CAD}" srcOrd="0" destOrd="0" presId="urn:microsoft.com/office/officeart/2005/8/layout/vList3"/>
    <dgm:cxn modelId="{4E4B678D-EE2E-4DA7-97D9-EDB282362970}" type="presOf" srcId="{A4586A44-BE20-4E3E-AC43-E663758A5E43}" destId="{F5654DFC-4AF6-4B44-BA07-0B086C029441}" srcOrd="0" destOrd="0" presId="urn:microsoft.com/office/officeart/2005/8/layout/vList3"/>
    <dgm:cxn modelId="{7CCE2E95-5E69-4599-8F87-B7647D80378E}" srcId="{A4586A44-BE20-4E3E-AC43-E663758A5E43}" destId="{D432A285-AFE8-4B06-944E-5D321838FAE1}" srcOrd="1" destOrd="0" parTransId="{84F02E7F-07A2-471B-8652-BD325F04DAA7}" sibTransId="{BFCBF711-D374-4B62-9619-C86CF8D13766}"/>
    <dgm:cxn modelId="{3290299A-080B-42A5-B691-6BEFF26E5C8C}" srcId="{A4586A44-BE20-4E3E-AC43-E663758A5E43}" destId="{C4399BF2-2DAE-40F0-853F-ADD2A458F861}" srcOrd="0" destOrd="0" parTransId="{75E37927-EA21-4AD5-B14A-C7DDC653F0AC}" sibTransId="{88F93C22-C826-46CA-B3BF-440D1EF9DABF}"/>
    <dgm:cxn modelId="{911BDE68-87DD-47C6-B0DC-37A50380A2A2}" type="presParOf" srcId="{F5654DFC-4AF6-4B44-BA07-0B086C029441}" destId="{A68574BE-29EC-4FDC-BB9B-53550DBAB423}" srcOrd="0" destOrd="0" presId="urn:microsoft.com/office/officeart/2005/8/layout/vList3"/>
    <dgm:cxn modelId="{8BDA2E31-31D8-47C5-9999-706E4BF14810}" type="presParOf" srcId="{A68574BE-29EC-4FDC-BB9B-53550DBAB423}" destId="{20BB3C1E-F9C3-47A8-93B1-73D1F089E89C}" srcOrd="0" destOrd="0" presId="urn:microsoft.com/office/officeart/2005/8/layout/vList3"/>
    <dgm:cxn modelId="{985F6DCA-8422-47C2-865E-AE28247CA92B}" type="presParOf" srcId="{A68574BE-29EC-4FDC-BB9B-53550DBAB423}" destId="{09A6C5DE-DF58-4EE4-B373-90A5CD534CAD}" srcOrd="1" destOrd="0" presId="urn:microsoft.com/office/officeart/2005/8/layout/vList3"/>
    <dgm:cxn modelId="{04807A7F-6A63-4302-8E8E-C88B6FA4010C}" type="presParOf" srcId="{F5654DFC-4AF6-4B44-BA07-0B086C029441}" destId="{D3E915AB-484B-4F0C-AD3A-6B2E2E24729D}" srcOrd="1" destOrd="0" presId="urn:microsoft.com/office/officeart/2005/8/layout/vList3"/>
    <dgm:cxn modelId="{E3786FB5-FAD3-4FB6-BC1E-1EDF22342203}" type="presParOf" srcId="{F5654DFC-4AF6-4B44-BA07-0B086C029441}" destId="{492C1CA8-4F6A-4D18-B32B-E43A746B46B3}" srcOrd="2" destOrd="0" presId="urn:microsoft.com/office/officeart/2005/8/layout/vList3"/>
    <dgm:cxn modelId="{DFB95AC4-B31A-447C-B3A9-82BB013FB9B9}" type="presParOf" srcId="{492C1CA8-4F6A-4D18-B32B-E43A746B46B3}" destId="{F4B60597-D334-4311-80B9-734865B8856B}" srcOrd="0" destOrd="0" presId="urn:microsoft.com/office/officeart/2005/8/layout/vList3"/>
    <dgm:cxn modelId="{77E1508B-3A9B-4B82-90FA-AA33E256FA02}" type="presParOf" srcId="{492C1CA8-4F6A-4D18-B32B-E43A746B46B3}" destId="{F05E2721-F475-4205-8971-53545CCAA2D3}" srcOrd="1" destOrd="0" presId="urn:microsoft.com/office/officeart/2005/8/layout/vList3"/>
    <dgm:cxn modelId="{CB31E203-5A43-4F67-B9E8-930F983C2C0E}" type="presParOf" srcId="{F5654DFC-4AF6-4B44-BA07-0B086C029441}" destId="{3F4F25FB-ADDB-4EC9-B6A1-C3ECD2121C57}" srcOrd="3" destOrd="0" presId="urn:microsoft.com/office/officeart/2005/8/layout/vList3"/>
    <dgm:cxn modelId="{4C715DC1-4875-4A09-9463-8CE78C37846B}" type="presParOf" srcId="{F5654DFC-4AF6-4B44-BA07-0B086C029441}" destId="{5A2B30AC-F721-4EB5-AE40-1AA09B19E20C}" srcOrd="4" destOrd="0" presId="urn:microsoft.com/office/officeart/2005/8/layout/vList3"/>
    <dgm:cxn modelId="{EA286D60-DA59-4F8F-8F8D-A3E846B974F5}" type="presParOf" srcId="{5A2B30AC-F721-4EB5-AE40-1AA09B19E20C}" destId="{56D3449C-A092-494B-A282-D76B68EAF04B}" srcOrd="0" destOrd="0" presId="urn:microsoft.com/office/officeart/2005/8/layout/vList3"/>
    <dgm:cxn modelId="{23A5D569-C8B3-4A9A-87EB-42C9C22D9E87}" type="presParOf" srcId="{5A2B30AC-F721-4EB5-AE40-1AA09B19E20C}" destId="{4ADAEF6C-C5EE-4D38-8D78-19963790025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2E2C2F-FA9E-40A5-955F-0905F936BD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A6D67A0F-FD0E-4CBB-AEA9-246247A1F328}">
      <dgm:prSet phldrT="[Text]"/>
      <dgm:spPr/>
      <dgm:t>
        <a:bodyPr/>
        <a:lstStyle/>
        <a:p>
          <a:r>
            <a:rPr lang="en-GB" b="0" dirty="0">
              <a:effectLst/>
              <a:latin typeface="Arial" panose="020B0604020202020204" pitchFamily="34" charset="0"/>
              <a:ea typeface="Times New Roman" panose="02020603050405020304" pitchFamily="18" charset="0"/>
              <a:cs typeface="Arial" panose="020B0604020202020204" pitchFamily="34" charset="0"/>
            </a:rPr>
            <a:t>The changes with the new Organisational Safeguarding procedure and roles of partner organisations </a:t>
          </a:r>
          <a:endParaRPr lang="en-GB" b="0" dirty="0">
            <a:latin typeface="Arial" panose="020B0604020202020204" pitchFamily="34" charset="0"/>
            <a:cs typeface="Arial" panose="020B0604020202020204" pitchFamily="34" charset="0"/>
          </a:endParaRPr>
        </a:p>
      </dgm:t>
    </dgm:pt>
    <dgm:pt modelId="{A6CE7FD9-AB48-4DAF-99A6-0A31E470A71F}" type="sibTrans" cxnId="{6EBFC47E-43F1-4CBC-87D2-CABFC4D37F8B}">
      <dgm:prSet/>
      <dgm:spPr/>
      <dgm:t>
        <a:bodyPr/>
        <a:lstStyle/>
        <a:p>
          <a:endParaRPr lang="en-GB"/>
        </a:p>
      </dgm:t>
    </dgm:pt>
    <dgm:pt modelId="{EEBF53DC-BF38-476D-AAF5-D1FD13F908DE}" type="parTrans" cxnId="{6EBFC47E-43F1-4CBC-87D2-CABFC4D37F8B}">
      <dgm:prSet/>
      <dgm:spPr/>
      <dgm:t>
        <a:bodyPr/>
        <a:lstStyle/>
        <a:p>
          <a:endParaRPr lang="en-GB"/>
        </a:p>
      </dgm:t>
    </dgm:pt>
    <dgm:pt modelId="{DD3B7EFF-EA26-4459-898F-826263E7F0F0}">
      <dgm:prSet/>
      <dgm:spPr/>
      <dgm:t>
        <a:bodyPr/>
        <a:lstStyle/>
        <a:p>
          <a:r>
            <a:rPr lang="en-GB" b="0" dirty="0">
              <a:effectLst/>
              <a:latin typeface="Arial" panose="020B0604020202020204" pitchFamily="34" charset="0"/>
              <a:ea typeface="Times New Roman" panose="02020603050405020304" pitchFamily="18" charset="0"/>
              <a:cs typeface="Arial" panose="020B0604020202020204" pitchFamily="34" charset="0"/>
            </a:rPr>
            <a:t>How to refer concerns about quality (care and support provision) and safeguarding </a:t>
          </a:r>
          <a:endParaRPr lang="en-GB" b="0" dirty="0">
            <a:latin typeface="Arial" panose="020B0604020202020204" pitchFamily="34" charset="0"/>
            <a:cs typeface="Arial" panose="020B0604020202020204" pitchFamily="34" charset="0"/>
          </a:endParaRPr>
        </a:p>
      </dgm:t>
    </dgm:pt>
    <dgm:pt modelId="{23951132-BB28-4D42-96CC-75B9953D9F03}" type="parTrans" cxnId="{12EA38DE-E69F-4C61-8D0B-BA11C079F49F}">
      <dgm:prSet/>
      <dgm:spPr/>
      <dgm:t>
        <a:bodyPr/>
        <a:lstStyle/>
        <a:p>
          <a:endParaRPr lang="en-GB"/>
        </a:p>
      </dgm:t>
    </dgm:pt>
    <dgm:pt modelId="{F83039DE-DA96-450B-945A-6B4B13163BF5}" type="sibTrans" cxnId="{12EA38DE-E69F-4C61-8D0B-BA11C079F49F}">
      <dgm:prSet/>
      <dgm:spPr/>
      <dgm:t>
        <a:bodyPr/>
        <a:lstStyle/>
        <a:p>
          <a:endParaRPr lang="en-GB"/>
        </a:p>
      </dgm:t>
    </dgm:pt>
    <dgm:pt modelId="{466421B1-1E4F-4113-953F-65A0706A25B2}">
      <dgm:prSet/>
      <dgm:spPr/>
      <dgm:t>
        <a:bodyPr/>
        <a:lstStyle/>
        <a:p>
          <a:pPr>
            <a:buSzPts val="1000"/>
          </a:pPr>
          <a:r>
            <a:rPr lang="en-GB" b="0" dirty="0">
              <a:effectLst/>
              <a:latin typeface="Arial" panose="020B0604020202020204" pitchFamily="34" charset="0"/>
              <a:ea typeface="Times New Roman" panose="02020603050405020304" pitchFamily="18" charset="0"/>
              <a:cs typeface="Arial" panose="020B0604020202020204" pitchFamily="34" charset="0"/>
            </a:rPr>
            <a:t>What is organisational abuse, including signs and indicators?</a:t>
          </a:r>
          <a:endParaRPr lang="en-GB" b="0" dirty="0">
            <a:latin typeface="Arial" panose="020B0604020202020204" pitchFamily="34" charset="0"/>
            <a:cs typeface="Arial" panose="020B0604020202020204" pitchFamily="34" charset="0"/>
          </a:endParaRPr>
        </a:p>
      </dgm:t>
    </dgm:pt>
    <dgm:pt modelId="{C637DB2B-7254-433E-A7AB-A46A1D67C4B3}" type="parTrans" cxnId="{B0DC0BD3-110E-4F14-B0D0-6F530E1F8344}">
      <dgm:prSet/>
      <dgm:spPr/>
      <dgm:t>
        <a:bodyPr/>
        <a:lstStyle/>
        <a:p>
          <a:endParaRPr lang="en-GB"/>
        </a:p>
      </dgm:t>
    </dgm:pt>
    <dgm:pt modelId="{EF479132-BE8D-423C-9C0A-F4EB31AB4F5E}" type="sibTrans" cxnId="{B0DC0BD3-110E-4F14-B0D0-6F530E1F8344}">
      <dgm:prSet/>
      <dgm:spPr/>
      <dgm:t>
        <a:bodyPr/>
        <a:lstStyle/>
        <a:p>
          <a:endParaRPr lang="en-GB"/>
        </a:p>
      </dgm:t>
    </dgm:pt>
    <dgm:pt modelId="{A3F34266-9E70-4480-BB0D-7219607CC3FE}">
      <dgm:prSet custT="1"/>
      <dgm:spPr/>
      <dgm:t>
        <a:bodyPr/>
        <a:lstStyle/>
        <a:p>
          <a:pPr>
            <a:buSzPts val="1000"/>
          </a:pPr>
          <a:r>
            <a:rPr lang="en-GB" sz="1700" b="1" dirty="0">
              <a:effectLst/>
              <a:ea typeface="Times New Roman" panose="02020603050405020304" pitchFamily="18" charset="0"/>
            </a:rPr>
            <a:t> </a:t>
          </a:r>
          <a:r>
            <a:rPr lang="en-GB" sz="1700" b="0" dirty="0">
              <a:effectLst/>
              <a:latin typeface="Arial" panose="020B0604020202020204" pitchFamily="34" charset="0"/>
              <a:ea typeface="Times New Roman" panose="02020603050405020304" pitchFamily="18" charset="0"/>
              <a:cs typeface="Arial" panose="020B0604020202020204" pitchFamily="34" charset="0"/>
            </a:rPr>
            <a:t>Orgainsational Safeguarding Procedure - </a:t>
          </a:r>
          <a:r>
            <a:rPr lang="en-GB" sz="1700" b="0" dirty="0">
              <a:latin typeface="Arial" panose="020B0604020202020204" pitchFamily="34" charset="0"/>
              <a:ea typeface="Times New Roman" panose="02020603050405020304" pitchFamily="18" charset="0"/>
              <a:cs typeface="Arial" panose="020B0604020202020204" pitchFamily="34" charset="0"/>
            </a:rPr>
            <a:t> T</a:t>
          </a:r>
          <a:r>
            <a:rPr lang="en-GB" sz="1700" b="0" dirty="0">
              <a:effectLst/>
              <a:latin typeface="Arial" panose="020B0604020202020204" pitchFamily="34" charset="0"/>
              <a:ea typeface="Times New Roman" panose="02020603050405020304" pitchFamily="18" charset="0"/>
              <a:cs typeface="Arial" panose="020B0604020202020204" pitchFamily="34" charset="0"/>
            </a:rPr>
            <a:t>he new five stage process &amp; resources </a:t>
          </a:r>
          <a:endParaRPr lang="en-GB" sz="1700" b="0" dirty="0">
            <a:latin typeface="Arial" panose="020B0604020202020204" pitchFamily="34" charset="0"/>
            <a:cs typeface="Arial" panose="020B0604020202020204" pitchFamily="34" charset="0"/>
          </a:endParaRPr>
        </a:p>
      </dgm:t>
    </dgm:pt>
    <dgm:pt modelId="{314F31F8-EEED-46CC-9EEF-0FF96B89FE9F}" type="parTrans" cxnId="{566F30FA-56BD-4FFF-9822-2ABBE794C2F8}">
      <dgm:prSet/>
      <dgm:spPr/>
      <dgm:t>
        <a:bodyPr/>
        <a:lstStyle/>
        <a:p>
          <a:endParaRPr lang="en-GB"/>
        </a:p>
      </dgm:t>
    </dgm:pt>
    <dgm:pt modelId="{14360F35-3390-4BB2-A3A5-3CBA6324AF80}" type="sibTrans" cxnId="{566F30FA-56BD-4FFF-9822-2ABBE794C2F8}">
      <dgm:prSet/>
      <dgm:spPr/>
      <dgm:t>
        <a:bodyPr/>
        <a:lstStyle/>
        <a:p>
          <a:endParaRPr lang="en-GB"/>
        </a:p>
      </dgm:t>
    </dgm:pt>
    <dgm:pt modelId="{B310BC18-AA85-4D2B-8384-8C76E68487A9}">
      <dgm:prSet/>
      <dgm:spPr/>
      <dgm:t>
        <a:bodyPr/>
        <a:lstStyle/>
        <a:p>
          <a:pPr>
            <a:buSzPts val="1000"/>
          </a:pPr>
          <a:r>
            <a:rPr lang="en-GB" b="0">
              <a:latin typeface="Arial" panose="020B0604020202020204" pitchFamily="34" charset="0"/>
              <a:ea typeface="Times New Roman" panose="02020603050405020304" pitchFamily="18" charset="0"/>
              <a:cs typeface="Arial" panose="020B0604020202020204" pitchFamily="34" charset="0"/>
            </a:rPr>
            <a:t>The Quality Pathway - North Yorkshire Council </a:t>
          </a:r>
          <a:endParaRPr lang="en-GB"/>
        </a:p>
      </dgm:t>
    </dgm:pt>
    <dgm:pt modelId="{C9FE115B-3C99-47C3-8185-FE2C31884076}" type="parTrans" cxnId="{2AA5F0E4-AD5A-4542-B633-B057531A57BA}">
      <dgm:prSet/>
      <dgm:spPr/>
      <dgm:t>
        <a:bodyPr/>
        <a:lstStyle/>
        <a:p>
          <a:endParaRPr lang="en-GB"/>
        </a:p>
      </dgm:t>
    </dgm:pt>
    <dgm:pt modelId="{EB8623ED-0D02-438F-8A64-2D2F6062259B}" type="sibTrans" cxnId="{2AA5F0E4-AD5A-4542-B633-B057531A57BA}">
      <dgm:prSet/>
      <dgm:spPr/>
      <dgm:t>
        <a:bodyPr/>
        <a:lstStyle/>
        <a:p>
          <a:endParaRPr lang="en-GB"/>
        </a:p>
      </dgm:t>
    </dgm:pt>
    <dgm:pt modelId="{AFA22B1D-0766-4B42-92E9-B03757CF276D}" type="pres">
      <dgm:prSet presAssocID="{632E2C2F-FA9E-40A5-955F-0905F936BD33}" presName="Name0" presStyleCnt="0">
        <dgm:presLayoutVars>
          <dgm:chMax val="7"/>
          <dgm:chPref val="7"/>
          <dgm:dir/>
        </dgm:presLayoutVars>
      </dgm:prSet>
      <dgm:spPr/>
    </dgm:pt>
    <dgm:pt modelId="{87B66D1F-166D-4C94-8AA7-DEA1E40EB584}" type="pres">
      <dgm:prSet presAssocID="{632E2C2F-FA9E-40A5-955F-0905F936BD33}" presName="Name1" presStyleCnt="0"/>
      <dgm:spPr/>
    </dgm:pt>
    <dgm:pt modelId="{402CD5D9-0A44-43C6-BAC3-03590E377756}" type="pres">
      <dgm:prSet presAssocID="{632E2C2F-FA9E-40A5-955F-0905F936BD33}" presName="cycle" presStyleCnt="0"/>
      <dgm:spPr/>
    </dgm:pt>
    <dgm:pt modelId="{5C7BBD37-4775-46D3-96FB-41860F52929E}" type="pres">
      <dgm:prSet presAssocID="{632E2C2F-FA9E-40A5-955F-0905F936BD33}" presName="srcNode" presStyleLbl="node1" presStyleIdx="0" presStyleCnt="5"/>
      <dgm:spPr/>
    </dgm:pt>
    <dgm:pt modelId="{A2D836DA-0C12-4F40-982F-173C512C878F}" type="pres">
      <dgm:prSet presAssocID="{632E2C2F-FA9E-40A5-955F-0905F936BD33}" presName="conn" presStyleLbl="parChTrans1D2" presStyleIdx="0" presStyleCnt="1"/>
      <dgm:spPr/>
    </dgm:pt>
    <dgm:pt modelId="{57DD57FB-885E-486B-87B7-B5A3ADD63082}" type="pres">
      <dgm:prSet presAssocID="{632E2C2F-FA9E-40A5-955F-0905F936BD33}" presName="extraNode" presStyleLbl="node1" presStyleIdx="0" presStyleCnt="5"/>
      <dgm:spPr/>
    </dgm:pt>
    <dgm:pt modelId="{5816A0E2-2EEC-45E1-911C-0D56F9748DE2}" type="pres">
      <dgm:prSet presAssocID="{632E2C2F-FA9E-40A5-955F-0905F936BD33}" presName="dstNode" presStyleLbl="node1" presStyleIdx="0" presStyleCnt="5"/>
      <dgm:spPr/>
    </dgm:pt>
    <dgm:pt modelId="{DB7E4B06-86F8-4A73-90F3-60AEFDBA9AE5}" type="pres">
      <dgm:prSet presAssocID="{A6D67A0F-FD0E-4CBB-AEA9-246247A1F328}" presName="text_1" presStyleLbl="node1" presStyleIdx="0" presStyleCnt="5">
        <dgm:presLayoutVars>
          <dgm:bulletEnabled val="1"/>
        </dgm:presLayoutVars>
      </dgm:prSet>
      <dgm:spPr/>
    </dgm:pt>
    <dgm:pt modelId="{395E02E8-DFFD-401D-A5EA-20AFA84E5104}" type="pres">
      <dgm:prSet presAssocID="{A6D67A0F-FD0E-4CBB-AEA9-246247A1F328}" presName="accent_1" presStyleCnt="0"/>
      <dgm:spPr/>
    </dgm:pt>
    <dgm:pt modelId="{C0685DF3-A263-44F5-A84A-47CC704FA430}" type="pres">
      <dgm:prSet presAssocID="{A6D67A0F-FD0E-4CBB-AEA9-246247A1F328}" presName="accentRepeatNode" presStyleLbl="solidFgAcc1" presStyleIdx="0" presStyleCnt="5"/>
      <dgm:spPr/>
    </dgm:pt>
    <dgm:pt modelId="{A3B32279-EDF7-49A9-834E-5F72C9565985}" type="pres">
      <dgm:prSet presAssocID="{B310BC18-AA85-4D2B-8384-8C76E68487A9}" presName="text_2" presStyleLbl="node1" presStyleIdx="1" presStyleCnt="5">
        <dgm:presLayoutVars>
          <dgm:bulletEnabled val="1"/>
        </dgm:presLayoutVars>
      </dgm:prSet>
      <dgm:spPr/>
    </dgm:pt>
    <dgm:pt modelId="{805C9790-B02C-4DAC-98B5-C52C82D0A234}" type="pres">
      <dgm:prSet presAssocID="{B310BC18-AA85-4D2B-8384-8C76E68487A9}" presName="accent_2" presStyleCnt="0"/>
      <dgm:spPr/>
    </dgm:pt>
    <dgm:pt modelId="{53018E33-385A-4668-A468-1205C5F4444E}" type="pres">
      <dgm:prSet presAssocID="{B310BC18-AA85-4D2B-8384-8C76E68487A9}" presName="accentRepeatNode" presStyleLbl="solidFgAcc1" presStyleIdx="1" presStyleCnt="5"/>
      <dgm:spPr/>
    </dgm:pt>
    <dgm:pt modelId="{CF4D5F20-FBB1-4A28-A242-BD9404A516E4}" type="pres">
      <dgm:prSet presAssocID="{DD3B7EFF-EA26-4459-898F-826263E7F0F0}" presName="text_3" presStyleLbl="node1" presStyleIdx="2" presStyleCnt="5">
        <dgm:presLayoutVars>
          <dgm:bulletEnabled val="1"/>
        </dgm:presLayoutVars>
      </dgm:prSet>
      <dgm:spPr/>
    </dgm:pt>
    <dgm:pt modelId="{A9357E1F-6FB4-4F49-B1A8-F5B2E328D5E7}" type="pres">
      <dgm:prSet presAssocID="{DD3B7EFF-EA26-4459-898F-826263E7F0F0}" presName="accent_3" presStyleCnt="0"/>
      <dgm:spPr/>
    </dgm:pt>
    <dgm:pt modelId="{79B3D745-7542-4F86-BF79-F43A9B280788}" type="pres">
      <dgm:prSet presAssocID="{DD3B7EFF-EA26-4459-898F-826263E7F0F0}" presName="accentRepeatNode" presStyleLbl="solidFgAcc1" presStyleIdx="2" presStyleCnt="5"/>
      <dgm:spPr/>
    </dgm:pt>
    <dgm:pt modelId="{D80CC4CE-CE06-4A80-9DB9-12E837557A61}" type="pres">
      <dgm:prSet presAssocID="{466421B1-1E4F-4113-953F-65A0706A25B2}" presName="text_4" presStyleLbl="node1" presStyleIdx="3" presStyleCnt="5">
        <dgm:presLayoutVars>
          <dgm:bulletEnabled val="1"/>
        </dgm:presLayoutVars>
      </dgm:prSet>
      <dgm:spPr/>
    </dgm:pt>
    <dgm:pt modelId="{02FB6F71-2441-409A-AAA0-A458A7B33586}" type="pres">
      <dgm:prSet presAssocID="{466421B1-1E4F-4113-953F-65A0706A25B2}" presName="accent_4" presStyleCnt="0"/>
      <dgm:spPr/>
    </dgm:pt>
    <dgm:pt modelId="{721F247F-ECB5-4771-89B5-D9CD56F07367}" type="pres">
      <dgm:prSet presAssocID="{466421B1-1E4F-4113-953F-65A0706A25B2}" presName="accentRepeatNode" presStyleLbl="solidFgAcc1" presStyleIdx="3" presStyleCnt="5"/>
      <dgm:spPr/>
    </dgm:pt>
    <dgm:pt modelId="{68A4A165-1AEB-455D-9C45-966F4DA9861B}" type="pres">
      <dgm:prSet presAssocID="{A3F34266-9E70-4480-BB0D-7219607CC3FE}" presName="text_5" presStyleLbl="node1" presStyleIdx="4" presStyleCnt="5">
        <dgm:presLayoutVars>
          <dgm:bulletEnabled val="1"/>
        </dgm:presLayoutVars>
      </dgm:prSet>
      <dgm:spPr/>
    </dgm:pt>
    <dgm:pt modelId="{9F66DD3B-8CA5-4BCE-97F0-CBD70158A086}" type="pres">
      <dgm:prSet presAssocID="{A3F34266-9E70-4480-BB0D-7219607CC3FE}" presName="accent_5" presStyleCnt="0"/>
      <dgm:spPr/>
    </dgm:pt>
    <dgm:pt modelId="{B428FA17-EB5A-4D96-B5BF-329468BF1023}" type="pres">
      <dgm:prSet presAssocID="{A3F34266-9E70-4480-BB0D-7219607CC3FE}" presName="accentRepeatNode" presStyleLbl="solidFgAcc1" presStyleIdx="4" presStyleCnt="5"/>
      <dgm:spPr/>
    </dgm:pt>
  </dgm:ptLst>
  <dgm:cxnLst>
    <dgm:cxn modelId="{834DF214-65C7-4894-A047-B60EB5E86950}" type="presOf" srcId="{632E2C2F-FA9E-40A5-955F-0905F936BD33}" destId="{AFA22B1D-0766-4B42-92E9-B03757CF276D}" srcOrd="0" destOrd="0" presId="urn:microsoft.com/office/officeart/2008/layout/VerticalCurvedList"/>
    <dgm:cxn modelId="{36622A25-A78B-43D9-ACC0-13F4F40E8FAC}" type="presOf" srcId="{B310BC18-AA85-4D2B-8384-8C76E68487A9}" destId="{A3B32279-EDF7-49A9-834E-5F72C9565985}" srcOrd="0" destOrd="0" presId="urn:microsoft.com/office/officeart/2008/layout/VerticalCurvedList"/>
    <dgm:cxn modelId="{742AF837-6D0D-41F2-A3D1-77298A4E19A5}" type="presOf" srcId="{DD3B7EFF-EA26-4459-898F-826263E7F0F0}" destId="{CF4D5F20-FBB1-4A28-A242-BD9404A516E4}" srcOrd="0" destOrd="0" presId="urn:microsoft.com/office/officeart/2008/layout/VerticalCurvedList"/>
    <dgm:cxn modelId="{3BED0744-286A-4CB1-B420-002B08F93A84}" type="presOf" srcId="{A6D67A0F-FD0E-4CBB-AEA9-246247A1F328}" destId="{DB7E4B06-86F8-4A73-90F3-60AEFDBA9AE5}" srcOrd="0" destOrd="0" presId="urn:microsoft.com/office/officeart/2008/layout/VerticalCurvedList"/>
    <dgm:cxn modelId="{DB602E58-7D46-422D-B2D2-04530662C7E3}" type="presOf" srcId="{A6CE7FD9-AB48-4DAF-99A6-0A31E470A71F}" destId="{A2D836DA-0C12-4F40-982F-173C512C878F}" srcOrd="0" destOrd="0" presId="urn:microsoft.com/office/officeart/2008/layout/VerticalCurvedList"/>
    <dgm:cxn modelId="{6EBFC47E-43F1-4CBC-87D2-CABFC4D37F8B}" srcId="{632E2C2F-FA9E-40A5-955F-0905F936BD33}" destId="{A6D67A0F-FD0E-4CBB-AEA9-246247A1F328}" srcOrd="0" destOrd="0" parTransId="{EEBF53DC-BF38-476D-AAF5-D1FD13F908DE}" sibTransId="{A6CE7FD9-AB48-4DAF-99A6-0A31E470A71F}"/>
    <dgm:cxn modelId="{FFCD26A4-C4DC-449A-B8C9-C1A1B8D4C1A1}" type="presOf" srcId="{466421B1-1E4F-4113-953F-65A0706A25B2}" destId="{D80CC4CE-CE06-4A80-9DB9-12E837557A61}" srcOrd="0" destOrd="0" presId="urn:microsoft.com/office/officeart/2008/layout/VerticalCurvedList"/>
    <dgm:cxn modelId="{B0DC0BD3-110E-4F14-B0D0-6F530E1F8344}" srcId="{632E2C2F-FA9E-40A5-955F-0905F936BD33}" destId="{466421B1-1E4F-4113-953F-65A0706A25B2}" srcOrd="3" destOrd="0" parTransId="{C637DB2B-7254-433E-A7AB-A46A1D67C4B3}" sibTransId="{EF479132-BE8D-423C-9C0A-F4EB31AB4F5E}"/>
    <dgm:cxn modelId="{12EA38DE-E69F-4C61-8D0B-BA11C079F49F}" srcId="{632E2C2F-FA9E-40A5-955F-0905F936BD33}" destId="{DD3B7EFF-EA26-4459-898F-826263E7F0F0}" srcOrd="2" destOrd="0" parTransId="{23951132-BB28-4D42-96CC-75B9953D9F03}" sibTransId="{F83039DE-DA96-450B-945A-6B4B13163BF5}"/>
    <dgm:cxn modelId="{F87796DF-8683-4B66-BDCE-B7930ABFDEC4}" type="presOf" srcId="{A3F34266-9E70-4480-BB0D-7219607CC3FE}" destId="{68A4A165-1AEB-455D-9C45-966F4DA9861B}" srcOrd="0" destOrd="0" presId="urn:microsoft.com/office/officeart/2008/layout/VerticalCurvedList"/>
    <dgm:cxn modelId="{2AA5F0E4-AD5A-4542-B633-B057531A57BA}" srcId="{632E2C2F-FA9E-40A5-955F-0905F936BD33}" destId="{B310BC18-AA85-4D2B-8384-8C76E68487A9}" srcOrd="1" destOrd="0" parTransId="{C9FE115B-3C99-47C3-8185-FE2C31884076}" sibTransId="{EB8623ED-0D02-438F-8A64-2D2F6062259B}"/>
    <dgm:cxn modelId="{566F30FA-56BD-4FFF-9822-2ABBE794C2F8}" srcId="{632E2C2F-FA9E-40A5-955F-0905F936BD33}" destId="{A3F34266-9E70-4480-BB0D-7219607CC3FE}" srcOrd="4" destOrd="0" parTransId="{314F31F8-EEED-46CC-9EEF-0FF96B89FE9F}" sibTransId="{14360F35-3390-4BB2-A3A5-3CBA6324AF80}"/>
    <dgm:cxn modelId="{8A75B7EE-C7B5-4546-8F40-4EDE1105B5C5}" type="presParOf" srcId="{AFA22B1D-0766-4B42-92E9-B03757CF276D}" destId="{87B66D1F-166D-4C94-8AA7-DEA1E40EB584}" srcOrd="0" destOrd="0" presId="urn:microsoft.com/office/officeart/2008/layout/VerticalCurvedList"/>
    <dgm:cxn modelId="{46F154CB-CF63-44A1-A56C-1EFF1A774697}" type="presParOf" srcId="{87B66D1F-166D-4C94-8AA7-DEA1E40EB584}" destId="{402CD5D9-0A44-43C6-BAC3-03590E377756}" srcOrd="0" destOrd="0" presId="urn:microsoft.com/office/officeart/2008/layout/VerticalCurvedList"/>
    <dgm:cxn modelId="{5B3329C5-099D-40FB-A622-63EC1C86EA72}" type="presParOf" srcId="{402CD5D9-0A44-43C6-BAC3-03590E377756}" destId="{5C7BBD37-4775-46D3-96FB-41860F52929E}" srcOrd="0" destOrd="0" presId="urn:microsoft.com/office/officeart/2008/layout/VerticalCurvedList"/>
    <dgm:cxn modelId="{6019565C-9FF9-4953-964A-F221D2D45452}" type="presParOf" srcId="{402CD5D9-0A44-43C6-BAC3-03590E377756}" destId="{A2D836DA-0C12-4F40-982F-173C512C878F}" srcOrd="1" destOrd="0" presId="urn:microsoft.com/office/officeart/2008/layout/VerticalCurvedList"/>
    <dgm:cxn modelId="{27F84C50-535B-4DE6-AD90-1CA21C7C4B2E}" type="presParOf" srcId="{402CD5D9-0A44-43C6-BAC3-03590E377756}" destId="{57DD57FB-885E-486B-87B7-B5A3ADD63082}" srcOrd="2" destOrd="0" presId="urn:microsoft.com/office/officeart/2008/layout/VerticalCurvedList"/>
    <dgm:cxn modelId="{6440B1F2-F9A9-4DFC-A057-A045B7AAB5D1}" type="presParOf" srcId="{402CD5D9-0A44-43C6-BAC3-03590E377756}" destId="{5816A0E2-2EEC-45E1-911C-0D56F9748DE2}" srcOrd="3" destOrd="0" presId="urn:microsoft.com/office/officeart/2008/layout/VerticalCurvedList"/>
    <dgm:cxn modelId="{E8E2F06E-C090-40A1-B606-523D214353E8}" type="presParOf" srcId="{87B66D1F-166D-4C94-8AA7-DEA1E40EB584}" destId="{DB7E4B06-86F8-4A73-90F3-60AEFDBA9AE5}" srcOrd="1" destOrd="0" presId="urn:microsoft.com/office/officeart/2008/layout/VerticalCurvedList"/>
    <dgm:cxn modelId="{B27E8149-CE0B-46B1-BC50-DD2E78F56C96}" type="presParOf" srcId="{87B66D1F-166D-4C94-8AA7-DEA1E40EB584}" destId="{395E02E8-DFFD-401D-A5EA-20AFA84E5104}" srcOrd="2" destOrd="0" presId="urn:microsoft.com/office/officeart/2008/layout/VerticalCurvedList"/>
    <dgm:cxn modelId="{B56F3F6E-F708-4272-ABA5-1FFACB9B08C1}" type="presParOf" srcId="{395E02E8-DFFD-401D-A5EA-20AFA84E5104}" destId="{C0685DF3-A263-44F5-A84A-47CC704FA430}" srcOrd="0" destOrd="0" presId="urn:microsoft.com/office/officeart/2008/layout/VerticalCurvedList"/>
    <dgm:cxn modelId="{6C7C3043-2799-452F-A624-2843A146D1C8}" type="presParOf" srcId="{87B66D1F-166D-4C94-8AA7-DEA1E40EB584}" destId="{A3B32279-EDF7-49A9-834E-5F72C9565985}" srcOrd="3" destOrd="0" presId="urn:microsoft.com/office/officeart/2008/layout/VerticalCurvedList"/>
    <dgm:cxn modelId="{EFF43F33-B844-4828-8DCA-8001E4434293}" type="presParOf" srcId="{87B66D1F-166D-4C94-8AA7-DEA1E40EB584}" destId="{805C9790-B02C-4DAC-98B5-C52C82D0A234}" srcOrd="4" destOrd="0" presId="urn:microsoft.com/office/officeart/2008/layout/VerticalCurvedList"/>
    <dgm:cxn modelId="{96D80B67-18B3-4B1F-97CD-456D6535BD3F}" type="presParOf" srcId="{805C9790-B02C-4DAC-98B5-C52C82D0A234}" destId="{53018E33-385A-4668-A468-1205C5F4444E}" srcOrd="0" destOrd="0" presId="urn:microsoft.com/office/officeart/2008/layout/VerticalCurvedList"/>
    <dgm:cxn modelId="{52CBA637-06A3-4066-91A2-298D77FC1A77}" type="presParOf" srcId="{87B66D1F-166D-4C94-8AA7-DEA1E40EB584}" destId="{CF4D5F20-FBB1-4A28-A242-BD9404A516E4}" srcOrd="5" destOrd="0" presId="urn:microsoft.com/office/officeart/2008/layout/VerticalCurvedList"/>
    <dgm:cxn modelId="{D9916408-2516-40C6-884A-AEA127B1AD59}" type="presParOf" srcId="{87B66D1F-166D-4C94-8AA7-DEA1E40EB584}" destId="{A9357E1F-6FB4-4F49-B1A8-F5B2E328D5E7}" srcOrd="6" destOrd="0" presId="urn:microsoft.com/office/officeart/2008/layout/VerticalCurvedList"/>
    <dgm:cxn modelId="{8E991BA4-5EC9-48CD-A485-C5121BDF4B8D}" type="presParOf" srcId="{A9357E1F-6FB4-4F49-B1A8-F5B2E328D5E7}" destId="{79B3D745-7542-4F86-BF79-F43A9B280788}" srcOrd="0" destOrd="0" presId="urn:microsoft.com/office/officeart/2008/layout/VerticalCurvedList"/>
    <dgm:cxn modelId="{348A0033-E2EC-4F73-A852-8439E8A5912B}" type="presParOf" srcId="{87B66D1F-166D-4C94-8AA7-DEA1E40EB584}" destId="{D80CC4CE-CE06-4A80-9DB9-12E837557A61}" srcOrd="7" destOrd="0" presId="urn:microsoft.com/office/officeart/2008/layout/VerticalCurvedList"/>
    <dgm:cxn modelId="{6E68E364-8146-4975-8760-0854602F47F2}" type="presParOf" srcId="{87B66D1F-166D-4C94-8AA7-DEA1E40EB584}" destId="{02FB6F71-2441-409A-AAA0-A458A7B33586}" srcOrd="8" destOrd="0" presId="urn:microsoft.com/office/officeart/2008/layout/VerticalCurvedList"/>
    <dgm:cxn modelId="{40101006-D835-4E75-8DA8-576185531822}" type="presParOf" srcId="{02FB6F71-2441-409A-AAA0-A458A7B33586}" destId="{721F247F-ECB5-4771-89B5-D9CD56F07367}" srcOrd="0" destOrd="0" presId="urn:microsoft.com/office/officeart/2008/layout/VerticalCurvedList"/>
    <dgm:cxn modelId="{8A16DEDB-BB18-4771-A99A-23677B225863}" type="presParOf" srcId="{87B66D1F-166D-4C94-8AA7-DEA1E40EB584}" destId="{68A4A165-1AEB-455D-9C45-966F4DA9861B}" srcOrd="9" destOrd="0" presId="urn:microsoft.com/office/officeart/2008/layout/VerticalCurvedList"/>
    <dgm:cxn modelId="{B6A3B9D5-47D6-41A4-84E8-6EE82BC166A0}" type="presParOf" srcId="{87B66D1F-166D-4C94-8AA7-DEA1E40EB584}" destId="{9F66DD3B-8CA5-4BCE-97F0-CBD70158A086}" srcOrd="10" destOrd="0" presId="urn:microsoft.com/office/officeart/2008/layout/VerticalCurvedList"/>
    <dgm:cxn modelId="{F4531E1D-33AB-4730-9C08-28FFD00E40EA}" type="presParOf" srcId="{9F66DD3B-8CA5-4BCE-97F0-CBD70158A086}" destId="{B428FA17-EB5A-4D96-B5BF-329468BF10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DD2DA1-BEF2-4C97-AE7B-6077B717AC8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D4175774-6A36-4494-AC3D-F81B4C3C2B4B}">
      <dgm:prSet phldrT="[Text]"/>
      <dgm:spPr>
        <a:solidFill>
          <a:schemeClr val="accent1">
            <a:lumMod val="20000"/>
            <a:lumOff val="80000"/>
          </a:schemeClr>
        </a:solidFill>
        <a:ln>
          <a:solidFill>
            <a:schemeClr val="accent1">
              <a:lumMod val="40000"/>
              <a:lumOff val="60000"/>
            </a:schemeClr>
          </a:solidFill>
        </a:ln>
      </dgm:spPr>
      <dgm:t>
        <a:bodyPr/>
        <a:lstStyle/>
        <a:p>
          <a:r>
            <a:rPr lang="en-GB" b="1" dirty="0">
              <a:solidFill>
                <a:schemeClr val="tx1"/>
              </a:solidFill>
            </a:rPr>
            <a:t>1.Service Manager &amp; Quality Team complete Information Gathering Risk Assessment </a:t>
          </a:r>
        </a:p>
      </dgm:t>
    </dgm:pt>
    <dgm:pt modelId="{A036F1E2-DBBF-4E4A-8C6F-DD16773E260D}" type="parTrans" cxnId="{35C6895E-5DD4-491B-8FA0-2198BA417739}">
      <dgm:prSet/>
      <dgm:spPr/>
      <dgm:t>
        <a:bodyPr/>
        <a:lstStyle/>
        <a:p>
          <a:endParaRPr lang="en-GB"/>
        </a:p>
      </dgm:t>
    </dgm:pt>
    <dgm:pt modelId="{65388DE9-E540-45AC-B7EB-B84351C2CFE6}" type="sibTrans" cxnId="{35C6895E-5DD4-491B-8FA0-2198BA417739}">
      <dgm:prSet/>
      <dgm:spPr/>
      <dgm:t>
        <a:bodyPr/>
        <a:lstStyle/>
        <a:p>
          <a:endParaRPr lang="en-GB"/>
        </a:p>
      </dgm:t>
    </dgm:pt>
    <dgm:pt modelId="{28E96F23-B890-43F5-BDFF-62EC0721159C}">
      <dgm:prSet phldrT="[Text]"/>
      <dgm:spPr>
        <a:solidFill>
          <a:schemeClr val="accent1">
            <a:lumMod val="20000"/>
            <a:lumOff val="80000"/>
          </a:schemeClr>
        </a:solidFill>
      </dgm:spPr>
      <dgm:t>
        <a:bodyPr/>
        <a:lstStyle/>
        <a:p>
          <a:r>
            <a:rPr lang="en-GB" b="1" dirty="0">
              <a:solidFill>
                <a:schemeClr val="tx1"/>
              </a:solidFill>
            </a:rPr>
            <a:t>2.Service Manager makes decision supported by Quality Team </a:t>
          </a:r>
        </a:p>
      </dgm:t>
    </dgm:pt>
    <dgm:pt modelId="{E23A2BDE-291E-45A2-86F0-8DB9B7FA84CE}" type="parTrans" cxnId="{646C2B67-5454-4F9A-A730-1EF62892C8B6}">
      <dgm:prSet/>
      <dgm:spPr/>
      <dgm:t>
        <a:bodyPr/>
        <a:lstStyle/>
        <a:p>
          <a:endParaRPr lang="en-GB"/>
        </a:p>
      </dgm:t>
    </dgm:pt>
    <dgm:pt modelId="{842D281A-FC27-4BFC-9D28-75E4AE5A53AE}" type="sibTrans" cxnId="{646C2B67-5454-4F9A-A730-1EF62892C8B6}">
      <dgm:prSet/>
      <dgm:spPr/>
      <dgm:t>
        <a:bodyPr/>
        <a:lstStyle/>
        <a:p>
          <a:endParaRPr lang="en-GB"/>
        </a:p>
      </dgm:t>
    </dgm:pt>
    <dgm:pt modelId="{D19BAF51-AC76-4F31-A159-2AED61615FDF}">
      <dgm:prSet phldrT="[Text]"/>
      <dgm:spPr>
        <a:solidFill>
          <a:schemeClr val="accent1">
            <a:lumMod val="20000"/>
            <a:lumOff val="80000"/>
          </a:schemeClr>
        </a:solidFill>
        <a:ln>
          <a:solidFill>
            <a:schemeClr val="accent1">
              <a:lumMod val="40000"/>
              <a:lumOff val="60000"/>
            </a:schemeClr>
          </a:solidFill>
        </a:ln>
      </dgm:spPr>
      <dgm:t>
        <a:bodyPr/>
        <a:lstStyle/>
        <a:p>
          <a:r>
            <a:rPr lang="en-GB" b="1" dirty="0">
              <a:solidFill>
                <a:schemeClr val="tx1"/>
              </a:solidFill>
            </a:rPr>
            <a:t>3.Initial Organisational Safeguarding meeting </a:t>
          </a:r>
        </a:p>
        <a:p>
          <a:r>
            <a:rPr lang="en-GB" b="1" dirty="0">
              <a:solidFill>
                <a:schemeClr val="tx1"/>
              </a:solidFill>
            </a:rPr>
            <a:t>convened within 5 days of decision </a:t>
          </a:r>
        </a:p>
      </dgm:t>
    </dgm:pt>
    <dgm:pt modelId="{332C1D0B-19BF-4827-8ADD-92850ED93F1A}" type="parTrans" cxnId="{28B4A0E7-9A5C-406C-8F73-AC87CDA93D20}">
      <dgm:prSet/>
      <dgm:spPr/>
      <dgm:t>
        <a:bodyPr/>
        <a:lstStyle/>
        <a:p>
          <a:endParaRPr lang="en-GB"/>
        </a:p>
      </dgm:t>
    </dgm:pt>
    <dgm:pt modelId="{0E3F534B-1170-4154-99D8-70CC4A97B1C3}" type="sibTrans" cxnId="{28B4A0E7-9A5C-406C-8F73-AC87CDA93D20}">
      <dgm:prSet/>
      <dgm:spPr/>
      <dgm:t>
        <a:bodyPr/>
        <a:lstStyle/>
        <a:p>
          <a:endParaRPr lang="en-GB"/>
        </a:p>
      </dgm:t>
    </dgm:pt>
    <dgm:pt modelId="{C8EF2E7C-A83A-4AFC-89EF-9CF9AA0C0839}">
      <dgm:prSet phldrT="[Text]"/>
      <dgm:spPr>
        <a:solidFill>
          <a:schemeClr val="accent1">
            <a:lumMod val="20000"/>
            <a:lumOff val="80000"/>
          </a:schemeClr>
        </a:solidFill>
      </dgm:spPr>
      <dgm:t>
        <a:bodyPr/>
        <a:lstStyle/>
        <a:p>
          <a:r>
            <a:rPr lang="en-GB" b="1" dirty="0">
              <a:solidFill>
                <a:schemeClr val="tx1"/>
              </a:solidFill>
            </a:rPr>
            <a:t>4.Provider receives an invitation to meeting, summary of concerns and Provider Improvement Plan template, to produce a Provider Improvement Plan and return it,  within 5 working days of the initial meeting</a:t>
          </a:r>
        </a:p>
      </dgm:t>
    </dgm:pt>
    <dgm:pt modelId="{196D8CDF-1780-4886-BE47-0DCBBDBEDCC4}" type="parTrans" cxnId="{50FA4819-B7E0-4E7B-A5E0-31FB556DD987}">
      <dgm:prSet/>
      <dgm:spPr/>
      <dgm:t>
        <a:bodyPr/>
        <a:lstStyle/>
        <a:p>
          <a:endParaRPr lang="en-GB"/>
        </a:p>
      </dgm:t>
    </dgm:pt>
    <dgm:pt modelId="{6083E9BE-1204-4379-87A6-3F3AEE033906}" type="sibTrans" cxnId="{50FA4819-B7E0-4E7B-A5E0-31FB556DD987}">
      <dgm:prSet/>
      <dgm:spPr/>
      <dgm:t>
        <a:bodyPr/>
        <a:lstStyle/>
        <a:p>
          <a:endParaRPr lang="en-GB"/>
        </a:p>
      </dgm:t>
    </dgm:pt>
    <dgm:pt modelId="{8C3472B0-9A7D-4D80-A917-933C70DF13AA}">
      <dgm:prSet phldrT="[Text]"/>
      <dgm:spPr>
        <a:solidFill>
          <a:schemeClr val="accent1">
            <a:lumMod val="20000"/>
            <a:lumOff val="80000"/>
          </a:schemeClr>
        </a:solidFill>
      </dgm:spPr>
      <dgm:t>
        <a:bodyPr/>
        <a:lstStyle/>
        <a:p>
          <a:r>
            <a:rPr lang="en-GB" b="1" dirty="0">
              <a:solidFill>
                <a:schemeClr val="tx1"/>
              </a:solidFill>
            </a:rPr>
            <a:t>5.Service Manager and Quality Team validate the plan and confirm with the provider</a:t>
          </a:r>
        </a:p>
      </dgm:t>
    </dgm:pt>
    <dgm:pt modelId="{06FB4A06-429E-4C67-968A-36CB9721404C}" type="parTrans" cxnId="{69348959-EA89-4D6B-873C-3F7080D8C8ED}">
      <dgm:prSet/>
      <dgm:spPr/>
      <dgm:t>
        <a:bodyPr/>
        <a:lstStyle/>
        <a:p>
          <a:endParaRPr lang="en-GB"/>
        </a:p>
      </dgm:t>
    </dgm:pt>
    <dgm:pt modelId="{0AFC2ECF-0117-49AE-AE08-9AFF20444081}" type="sibTrans" cxnId="{69348959-EA89-4D6B-873C-3F7080D8C8ED}">
      <dgm:prSet/>
      <dgm:spPr/>
      <dgm:t>
        <a:bodyPr/>
        <a:lstStyle/>
        <a:p>
          <a:endParaRPr lang="en-GB"/>
        </a:p>
      </dgm:t>
    </dgm:pt>
    <dgm:pt modelId="{282CCFBE-93AC-483A-9C08-DFA7D18826EE}" type="pres">
      <dgm:prSet presAssocID="{74DD2DA1-BEF2-4C97-AE7B-6077B717AC87}" presName="Name0" presStyleCnt="0">
        <dgm:presLayoutVars>
          <dgm:dir/>
          <dgm:resizeHandles val="exact"/>
        </dgm:presLayoutVars>
      </dgm:prSet>
      <dgm:spPr/>
    </dgm:pt>
    <dgm:pt modelId="{ED26BCF1-7A42-466D-99D0-C1FB5E18BE8A}" type="pres">
      <dgm:prSet presAssocID="{D4175774-6A36-4494-AC3D-F81B4C3C2B4B}" presName="node" presStyleLbl="node1" presStyleIdx="0" presStyleCnt="5" custLinFactNeighborX="-3317" custLinFactNeighborY="-4147">
        <dgm:presLayoutVars>
          <dgm:bulletEnabled val="1"/>
        </dgm:presLayoutVars>
      </dgm:prSet>
      <dgm:spPr/>
    </dgm:pt>
    <dgm:pt modelId="{58DFAC2F-0554-4290-89F7-F59B270C6359}" type="pres">
      <dgm:prSet presAssocID="{65388DE9-E540-45AC-B7EB-B84351C2CFE6}" presName="sibTrans" presStyleLbl="sibTrans1D1" presStyleIdx="0" presStyleCnt="4"/>
      <dgm:spPr/>
    </dgm:pt>
    <dgm:pt modelId="{EFB01CC6-71E4-4148-A056-E72FE8110209}" type="pres">
      <dgm:prSet presAssocID="{65388DE9-E540-45AC-B7EB-B84351C2CFE6}" presName="connectorText" presStyleLbl="sibTrans1D1" presStyleIdx="0" presStyleCnt="4"/>
      <dgm:spPr/>
    </dgm:pt>
    <dgm:pt modelId="{3F770A5A-AC62-440E-9D32-8BE046EEECDC}" type="pres">
      <dgm:prSet presAssocID="{28E96F23-B890-43F5-BDFF-62EC0721159C}" presName="node" presStyleLbl="node1" presStyleIdx="1" presStyleCnt="5" custLinFactNeighborY="-2311">
        <dgm:presLayoutVars>
          <dgm:bulletEnabled val="1"/>
        </dgm:presLayoutVars>
      </dgm:prSet>
      <dgm:spPr/>
    </dgm:pt>
    <dgm:pt modelId="{C93A4286-BD24-410C-AD9C-31E9A1C587B5}" type="pres">
      <dgm:prSet presAssocID="{842D281A-FC27-4BFC-9D28-75E4AE5A53AE}" presName="sibTrans" presStyleLbl="sibTrans1D1" presStyleIdx="1" presStyleCnt="4"/>
      <dgm:spPr/>
    </dgm:pt>
    <dgm:pt modelId="{1546E9AD-9A36-474B-8380-598FB5D6AFA3}" type="pres">
      <dgm:prSet presAssocID="{842D281A-FC27-4BFC-9D28-75E4AE5A53AE}" presName="connectorText" presStyleLbl="sibTrans1D1" presStyleIdx="1" presStyleCnt="4"/>
      <dgm:spPr/>
    </dgm:pt>
    <dgm:pt modelId="{7FBEBACD-F9F3-4A4F-B19E-98CE65F9207F}" type="pres">
      <dgm:prSet presAssocID="{D19BAF51-AC76-4F31-A159-2AED61615FDF}" presName="node" presStyleLbl="node1" presStyleIdx="2" presStyleCnt="5" custLinFactNeighborY="-1982">
        <dgm:presLayoutVars>
          <dgm:bulletEnabled val="1"/>
        </dgm:presLayoutVars>
      </dgm:prSet>
      <dgm:spPr/>
    </dgm:pt>
    <dgm:pt modelId="{F8F832FB-B2DD-44D8-9861-FC45AC8C7D5D}" type="pres">
      <dgm:prSet presAssocID="{0E3F534B-1170-4154-99D8-70CC4A97B1C3}" presName="sibTrans" presStyleLbl="sibTrans1D1" presStyleIdx="2" presStyleCnt="4"/>
      <dgm:spPr/>
    </dgm:pt>
    <dgm:pt modelId="{947C4C56-F3BD-4F12-961C-AFAAC2E04EE8}" type="pres">
      <dgm:prSet presAssocID="{0E3F534B-1170-4154-99D8-70CC4A97B1C3}" presName="connectorText" presStyleLbl="sibTrans1D1" presStyleIdx="2" presStyleCnt="4"/>
      <dgm:spPr/>
    </dgm:pt>
    <dgm:pt modelId="{9E9FFEE6-844F-4FC2-8547-8FB3DC04E51C}" type="pres">
      <dgm:prSet presAssocID="{C8EF2E7C-A83A-4AFC-89EF-9CF9AA0C0839}" presName="node" presStyleLbl="node1" presStyleIdx="3" presStyleCnt="5">
        <dgm:presLayoutVars>
          <dgm:bulletEnabled val="1"/>
        </dgm:presLayoutVars>
      </dgm:prSet>
      <dgm:spPr/>
    </dgm:pt>
    <dgm:pt modelId="{E59B540C-A298-4B3F-B3B4-A15C94E71758}" type="pres">
      <dgm:prSet presAssocID="{6083E9BE-1204-4379-87A6-3F3AEE033906}" presName="sibTrans" presStyleLbl="sibTrans1D1" presStyleIdx="3" presStyleCnt="4"/>
      <dgm:spPr/>
    </dgm:pt>
    <dgm:pt modelId="{1D0D7186-C45F-4A14-8E8E-E6B64EC9FC14}" type="pres">
      <dgm:prSet presAssocID="{6083E9BE-1204-4379-87A6-3F3AEE033906}" presName="connectorText" presStyleLbl="sibTrans1D1" presStyleIdx="3" presStyleCnt="4"/>
      <dgm:spPr/>
    </dgm:pt>
    <dgm:pt modelId="{01D78AC6-E986-4133-A7C0-10EB3FF72F39}" type="pres">
      <dgm:prSet presAssocID="{8C3472B0-9A7D-4D80-A917-933C70DF13AA}" presName="node" presStyleLbl="node1" presStyleIdx="4" presStyleCnt="5" custLinFactNeighborY="-195">
        <dgm:presLayoutVars>
          <dgm:bulletEnabled val="1"/>
        </dgm:presLayoutVars>
      </dgm:prSet>
      <dgm:spPr/>
    </dgm:pt>
  </dgm:ptLst>
  <dgm:cxnLst>
    <dgm:cxn modelId="{E535D210-C904-4B6F-97FD-08EA90C590E7}" type="presOf" srcId="{D4175774-6A36-4494-AC3D-F81B4C3C2B4B}" destId="{ED26BCF1-7A42-466D-99D0-C1FB5E18BE8A}" srcOrd="0" destOrd="0" presId="urn:microsoft.com/office/officeart/2005/8/layout/bProcess3"/>
    <dgm:cxn modelId="{50FA4819-B7E0-4E7B-A5E0-31FB556DD987}" srcId="{74DD2DA1-BEF2-4C97-AE7B-6077B717AC87}" destId="{C8EF2E7C-A83A-4AFC-89EF-9CF9AA0C0839}" srcOrd="3" destOrd="0" parTransId="{196D8CDF-1780-4886-BE47-0DCBBDBEDCC4}" sibTransId="{6083E9BE-1204-4379-87A6-3F3AEE033906}"/>
    <dgm:cxn modelId="{2287061C-6F8F-4727-B905-A1B1C36F8519}" type="presOf" srcId="{842D281A-FC27-4BFC-9D28-75E4AE5A53AE}" destId="{1546E9AD-9A36-474B-8380-598FB5D6AFA3}" srcOrd="1" destOrd="0" presId="urn:microsoft.com/office/officeart/2005/8/layout/bProcess3"/>
    <dgm:cxn modelId="{35C6895E-5DD4-491B-8FA0-2198BA417739}" srcId="{74DD2DA1-BEF2-4C97-AE7B-6077B717AC87}" destId="{D4175774-6A36-4494-AC3D-F81B4C3C2B4B}" srcOrd="0" destOrd="0" parTransId="{A036F1E2-DBBF-4E4A-8C6F-DD16773E260D}" sibTransId="{65388DE9-E540-45AC-B7EB-B84351C2CFE6}"/>
    <dgm:cxn modelId="{646C2B67-5454-4F9A-A730-1EF62892C8B6}" srcId="{74DD2DA1-BEF2-4C97-AE7B-6077B717AC87}" destId="{28E96F23-B890-43F5-BDFF-62EC0721159C}" srcOrd="1" destOrd="0" parTransId="{E23A2BDE-291E-45A2-86F0-8DB9B7FA84CE}" sibTransId="{842D281A-FC27-4BFC-9D28-75E4AE5A53AE}"/>
    <dgm:cxn modelId="{B2AAE147-E2A4-4B69-964D-A580FEB04B8D}" type="presOf" srcId="{8C3472B0-9A7D-4D80-A917-933C70DF13AA}" destId="{01D78AC6-E986-4133-A7C0-10EB3FF72F39}" srcOrd="0" destOrd="0" presId="urn:microsoft.com/office/officeart/2005/8/layout/bProcess3"/>
    <dgm:cxn modelId="{69348959-EA89-4D6B-873C-3F7080D8C8ED}" srcId="{74DD2DA1-BEF2-4C97-AE7B-6077B717AC87}" destId="{8C3472B0-9A7D-4D80-A917-933C70DF13AA}" srcOrd="4" destOrd="0" parTransId="{06FB4A06-429E-4C67-968A-36CB9721404C}" sibTransId="{0AFC2ECF-0117-49AE-AE08-9AFF20444081}"/>
    <dgm:cxn modelId="{DE61815A-47ED-4BBE-BE93-B6937AA65894}" type="presOf" srcId="{65388DE9-E540-45AC-B7EB-B84351C2CFE6}" destId="{58DFAC2F-0554-4290-89F7-F59B270C6359}" srcOrd="0" destOrd="0" presId="urn:microsoft.com/office/officeart/2005/8/layout/bProcess3"/>
    <dgm:cxn modelId="{0B56648F-B78A-459A-B642-EE7096B81245}" type="presOf" srcId="{0E3F534B-1170-4154-99D8-70CC4A97B1C3}" destId="{947C4C56-F3BD-4F12-961C-AFAAC2E04EE8}" srcOrd="1" destOrd="0" presId="urn:microsoft.com/office/officeart/2005/8/layout/bProcess3"/>
    <dgm:cxn modelId="{EBA8C0A1-39F0-4C9A-B842-741541AFBCF7}" type="presOf" srcId="{842D281A-FC27-4BFC-9D28-75E4AE5A53AE}" destId="{C93A4286-BD24-410C-AD9C-31E9A1C587B5}" srcOrd="0" destOrd="0" presId="urn:microsoft.com/office/officeart/2005/8/layout/bProcess3"/>
    <dgm:cxn modelId="{17B570A9-410C-40A4-93E2-CF34F8549B37}" type="presOf" srcId="{C8EF2E7C-A83A-4AFC-89EF-9CF9AA0C0839}" destId="{9E9FFEE6-844F-4FC2-8547-8FB3DC04E51C}" srcOrd="0" destOrd="0" presId="urn:microsoft.com/office/officeart/2005/8/layout/bProcess3"/>
    <dgm:cxn modelId="{CD0B5BB1-98F6-4CAD-9558-0E80917324EE}" type="presOf" srcId="{74DD2DA1-BEF2-4C97-AE7B-6077B717AC87}" destId="{282CCFBE-93AC-483A-9C08-DFA7D18826EE}" srcOrd="0" destOrd="0" presId="urn:microsoft.com/office/officeart/2005/8/layout/bProcess3"/>
    <dgm:cxn modelId="{5F9E0BB8-8893-49B8-9C12-27889DA53EDF}" type="presOf" srcId="{65388DE9-E540-45AC-B7EB-B84351C2CFE6}" destId="{EFB01CC6-71E4-4148-A056-E72FE8110209}" srcOrd="1" destOrd="0" presId="urn:microsoft.com/office/officeart/2005/8/layout/bProcess3"/>
    <dgm:cxn modelId="{E1ED63C1-286E-4F9D-8631-28E76487D909}" type="presOf" srcId="{D19BAF51-AC76-4F31-A159-2AED61615FDF}" destId="{7FBEBACD-F9F3-4A4F-B19E-98CE65F9207F}" srcOrd="0" destOrd="0" presId="urn:microsoft.com/office/officeart/2005/8/layout/bProcess3"/>
    <dgm:cxn modelId="{1C387CD0-A0AE-441D-B3D0-E175FB84E743}" type="presOf" srcId="{6083E9BE-1204-4379-87A6-3F3AEE033906}" destId="{1D0D7186-C45F-4A14-8E8E-E6B64EC9FC14}" srcOrd="1" destOrd="0" presId="urn:microsoft.com/office/officeart/2005/8/layout/bProcess3"/>
    <dgm:cxn modelId="{6B859DDE-6983-4500-AB3A-7576FF0AAD60}" type="presOf" srcId="{28E96F23-B890-43F5-BDFF-62EC0721159C}" destId="{3F770A5A-AC62-440E-9D32-8BE046EEECDC}" srcOrd="0" destOrd="0" presId="urn:microsoft.com/office/officeart/2005/8/layout/bProcess3"/>
    <dgm:cxn modelId="{9577FBDF-5613-4FF2-952E-F12B396E3FBA}" type="presOf" srcId="{0E3F534B-1170-4154-99D8-70CC4A97B1C3}" destId="{F8F832FB-B2DD-44D8-9861-FC45AC8C7D5D}" srcOrd="0" destOrd="0" presId="urn:microsoft.com/office/officeart/2005/8/layout/bProcess3"/>
    <dgm:cxn modelId="{28B4A0E7-9A5C-406C-8F73-AC87CDA93D20}" srcId="{74DD2DA1-BEF2-4C97-AE7B-6077B717AC87}" destId="{D19BAF51-AC76-4F31-A159-2AED61615FDF}" srcOrd="2" destOrd="0" parTransId="{332C1D0B-19BF-4827-8ADD-92850ED93F1A}" sibTransId="{0E3F534B-1170-4154-99D8-70CC4A97B1C3}"/>
    <dgm:cxn modelId="{138580FF-D31A-4F3B-B586-D7B56E220192}" type="presOf" srcId="{6083E9BE-1204-4379-87A6-3F3AEE033906}" destId="{E59B540C-A298-4B3F-B3B4-A15C94E71758}" srcOrd="0" destOrd="0" presId="urn:microsoft.com/office/officeart/2005/8/layout/bProcess3"/>
    <dgm:cxn modelId="{51650999-51E1-4EBA-AB07-ECE8FF89EA43}" type="presParOf" srcId="{282CCFBE-93AC-483A-9C08-DFA7D18826EE}" destId="{ED26BCF1-7A42-466D-99D0-C1FB5E18BE8A}" srcOrd="0" destOrd="0" presId="urn:microsoft.com/office/officeart/2005/8/layout/bProcess3"/>
    <dgm:cxn modelId="{B0069E7F-621D-4B96-8650-05CC83514A12}" type="presParOf" srcId="{282CCFBE-93AC-483A-9C08-DFA7D18826EE}" destId="{58DFAC2F-0554-4290-89F7-F59B270C6359}" srcOrd="1" destOrd="0" presId="urn:microsoft.com/office/officeart/2005/8/layout/bProcess3"/>
    <dgm:cxn modelId="{3C01A280-65B0-4501-8174-60BF37AB3827}" type="presParOf" srcId="{58DFAC2F-0554-4290-89F7-F59B270C6359}" destId="{EFB01CC6-71E4-4148-A056-E72FE8110209}" srcOrd="0" destOrd="0" presId="urn:microsoft.com/office/officeart/2005/8/layout/bProcess3"/>
    <dgm:cxn modelId="{9FF937D7-D765-4F76-BFCD-DCA40CCEA3B9}" type="presParOf" srcId="{282CCFBE-93AC-483A-9C08-DFA7D18826EE}" destId="{3F770A5A-AC62-440E-9D32-8BE046EEECDC}" srcOrd="2" destOrd="0" presId="urn:microsoft.com/office/officeart/2005/8/layout/bProcess3"/>
    <dgm:cxn modelId="{0622565E-352F-41DD-B651-CC50B9F6ED39}" type="presParOf" srcId="{282CCFBE-93AC-483A-9C08-DFA7D18826EE}" destId="{C93A4286-BD24-410C-AD9C-31E9A1C587B5}" srcOrd="3" destOrd="0" presId="urn:microsoft.com/office/officeart/2005/8/layout/bProcess3"/>
    <dgm:cxn modelId="{8489BDEE-9D74-4E74-8D9F-753854FD2FC4}" type="presParOf" srcId="{C93A4286-BD24-410C-AD9C-31E9A1C587B5}" destId="{1546E9AD-9A36-474B-8380-598FB5D6AFA3}" srcOrd="0" destOrd="0" presId="urn:microsoft.com/office/officeart/2005/8/layout/bProcess3"/>
    <dgm:cxn modelId="{2102ED2A-43B0-47C8-B03F-5F1DE082C46A}" type="presParOf" srcId="{282CCFBE-93AC-483A-9C08-DFA7D18826EE}" destId="{7FBEBACD-F9F3-4A4F-B19E-98CE65F9207F}" srcOrd="4" destOrd="0" presId="urn:microsoft.com/office/officeart/2005/8/layout/bProcess3"/>
    <dgm:cxn modelId="{94484B96-B824-4B2B-81AD-99E2548B6B62}" type="presParOf" srcId="{282CCFBE-93AC-483A-9C08-DFA7D18826EE}" destId="{F8F832FB-B2DD-44D8-9861-FC45AC8C7D5D}" srcOrd="5" destOrd="0" presId="urn:microsoft.com/office/officeart/2005/8/layout/bProcess3"/>
    <dgm:cxn modelId="{F1CFC75C-AD95-45C3-A343-DB80134C30C2}" type="presParOf" srcId="{F8F832FB-B2DD-44D8-9861-FC45AC8C7D5D}" destId="{947C4C56-F3BD-4F12-961C-AFAAC2E04EE8}" srcOrd="0" destOrd="0" presId="urn:microsoft.com/office/officeart/2005/8/layout/bProcess3"/>
    <dgm:cxn modelId="{483D4B0E-94AE-444D-B7CB-B1F3CAE8C910}" type="presParOf" srcId="{282CCFBE-93AC-483A-9C08-DFA7D18826EE}" destId="{9E9FFEE6-844F-4FC2-8547-8FB3DC04E51C}" srcOrd="6" destOrd="0" presId="urn:microsoft.com/office/officeart/2005/8/layout/bProcess3"/>
    <dgm:cxn modelId="{EBCC3E54-3A67-4335-A980-6AA32966633B}" type="presParOf" srcId="{282CCFBE-93AC-483A-9C08-DFA7D18826EE}" destId="{E59B540C-A298-4B3F-B3B4-A15C94E71758}" srcOrd="7" destOrd="0" presId="urn:microsoft.com/office/officeart/2005/8/layout/bProcess3"/>
    <dgm:cxn modelId="{5A378B31-C608-43AA-BC98-4E9862AD03FD}" type="presParOf" srcId="{E59B540C-A298-4B3F-B3B4-A15C94E71758}" destId="{1D0D7186-C45F-4A14-8E8E-E6B64EC9FC14}" srcOrd="0" destOrd="0" presId="urn:microsoft.com/office/officeart/2005/8/layout/bProcess3"/>
    <dgm:cxn modelId="{3ADD5FB0-03D8-4B34-B9EB-E0FF7869B4D0}" type="presParOf" srcId="{282CCFBE-93AC-483A-9C08-DFA7D18826EE}" destId="{01D78AC6-E986-4133-A7C0-10EB3FF72F39}"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DD2DA1-BEF2-4C97-AE7B-6077B717AC8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D4175774-6A36-4494-AC3D-F81B4C3C2B4B}">
      <dgm:prSet phldrT="[Text]" custT="1"/>
      <dgm:spPr>
        <a:solidFill>
          <a:srgbClr val="C1FFFF"/>
        </a:solidFill>
      </dgm:spPr>
      <dgm:t>
        <a:bodyPr/>
        <a:lstStyle/>
        <a:p>
          <a:r>
            <a:rPr lang="en-GB" sz="1100" b="1" dirty="0">
              <a:solidFill>
                <a:schemeClr val="tx1"/>
              </a:solidFill>
              <a:latin typeface="Arial" panose="020B0604020202020204" pitchFamily="34" charset="0"/>
              <a:cs typeface="Arial" panose="020B0604020202020204" pitchFamily="34" charset="0"/>
            </a:rPr>
            <a:t>Attendees:</a:t>
          </a:r>
        </a:p>
        <a:p>
          <a:r>
            <a:rPr lang="en-GB" sz="1100" b="1" dirty="0">
              <a:solidFill>
                <a:schemeClr val="tx1"/>
              </a:solidFill>
              <a:latin typeface="Arial" panose="020B0604020202020204" pitchFamily="34" charset="0"/>
              <a:cs typeface="Arial" panose="020B0604020202020204" pitchFamily="34" charset="0"/>
            </a:rPr>
            <a:t>Service Manager (Chairperson)</a:t>
          </a:r>
        </a:p>
        <a:p>
          <a:r>
            <a:rPr lang="en-GB" sz="1100" b="1" dirty="0">
              <a:solidFill>
                <a:schemeClr val="tx1"/>
              </a:solidFill>
              <a:latin typeface="Arial" panose="020B0604020202020204" pitchFamily="34" charset="0"/>
              <a:cs typeface="Arial" panose="020B0604020202020204" pitchFamily="34" charset="0"/>
            </a:rPr>
            <a:t>Quality Team</a:t>
          </a:r>
        </a:p>
        <a:p>
          <a:r>
            <a:rPr lang="en-GB" sz="1100" b="1" dirty="0">
              <a:solidFill>
                <a:schemeClr val="tx1"/>
              </a:solidFill>
              <a:latin typeface="Arial" panose="020B0604020202020204" pitchFamily="34" charset="0"/>
              <a:cs typeface="Arial" panose="020B0604020202020204" pitchFamily="34" charset="0"/>
            </a:rPr>
            <a:t>Police (if required)</a:t>
          </a:r>
        </a:p>
        <a:p>
          <a:r>
            <a:rPr lang="en-GB" sz="1100" b="1" dirty="0">
              <a:solidFill>
                <a:schemeClr val="tx1"/>
              </a:solidFill>
              <a:latin typeface="Arial" panose="020B0604020202020204" pitchFamily="34" charset="0"/>
              <a:cs typeface="Arial" panose="020B0604020202020204" pitchFamily="34" charset="0"/>
            </a:rPr>
            <a:t>Provider i.e.  Registered Manager or Nominated Individual),  Health Commissioners, CQC</a:t>
          </a:r>
        </a:p>
        <a:p>
          <a:r>
            <a:rPr lang="en-GB" sz="1100" b="1" dirty="0">
              <a:solidFill>
                <a:schemeClr val="tx1"/>
              </a:solidFill>
              <a:latin typeface="Arial" panose="020B0604020202020204" pitchFamily="34" charset="0"/>
              <a:cs typeface="Arial" panose="020B0604020202020204" pitchFamily="34" charset="0"/>
            </a:rPr>
            <a:t> N.b. list is not exhaustive</a:t>
          </a:r>
        </a:p>
      </dgm:t>
    </dgm:pt>
    <dgm:pt modelId="{A036F1E2-DBBF-4E4A-8C6F-DD16773E260D}" type="parTrans" cxnId="{35C6895E-5DD4-491B-8FA0-2198BA417739}">
      <dgm:prSet/>
      <dgm:spPr/>
      <dgm:t>
        <a:bodyPr/>
        <a:lstStyle/>
        <a:p>
          <a:endParaRPr lang="en-GB"/>
        </a:p>
      </dgm:t>
    </dgm:pt>
    <dgm:pt modelId="{65388DE9-E540-45AC-B7EB-B84351C2CFE6}" type="sibTrans" cxnId="{35C6895E-5DD4-491B-8FA0-2198BA417739}">
      <dgm:prSet/>
      <dgm:spPr/>
      <dgm:t>
        <a:bodyPr/>
        <a:lstStyle/>
        <a:p>
          <a:endParaRPr lang="en-GB"/>
        </a:p>
      </dgm:t>
    </dgm:pt>
    <dgm:pt modelId="{28E96F23-B890-43F5-BDFF-62EC0721159C}">
      <dgm:prSet phldrT="[Text]" custT="1"/>
      <dgm:spPr>
        <a:solidFill>
          <a:srgbClr val="C1FFFF"/>
        </a:solidFill>
      </dgm:spPr>
      <dgm:t>
        <a:bodyPr/>
        <a:lstStyle/>
        <a:p>
          <a:r>
            <a:rPr lang="en-GB" sz="1050" b="1" dirty="0">
              <a:solidFill>
                <a:schemeClr val="tx1"/>
              </a:solidFill>
              <a:latin typeface="Arial" panose="020B0604020202020204" pitchFamily="34" charset="0"/>
              <a:cs typeface="Arial" panose="020B0604020202020204" pitchFamily="34" charset="0"/>
            </a:rPr>
            <a:t>To discuss:</a:t>
          </a:r>
        </a:p>
        <a:p>
          <a:r>
            <a:rPr lang="en-GB" sz="1050" b="1" dirty="0">
              <a:solidFill>
                <a:schemeClr val="tx1"/>
              </a:solidFill>
              <a:latin typeface="Arial" panose="020B0604020202020204" pitchFamily="34" charset="0"/>
              <a:cs typeface="Arial" panose="020B0604020202020204" pitchFamily="34" charset="0"/>
            </a:rPr>
            <a:t> New/ongoing safeguarding concerns,</a:t>
          </a:r>
        </a:p>
        <a:p>
          <a:r>
            <a:rPr lang="en-GB" sz="1050" b="1" dirty="0">
              <a:solidFill>
                <a:schemeClr val="tx1"/>
              </a:solidFill>
              <a:latin typeface="Arial" panose="020B0604020202020204" pitchFamily="34" charset="0"/>
              <a:cs typeface="Arial" panose="020B0604020202020204" pitchFamily="34" charset="0"/>
            </a:rPr>
            <a:t>The Provider to give an update on their Provider Improvement Plan  to address the concerns,</a:t>
          </a:r>
        </a:p>
        <a:p>
          <a:r>
            <a:rPr lang="en-GB" sz="1050" b="1" dirty="0">
              <a:solidFill>
                <a:schemeClr val="tx1"/>
              </a:solidFill>
              <a:latin typeface="Arial" panose="020B0604020202020204" pitchFamily="34" charset="0"/>
              <a:cs typeface="Arial" panose="020B0604020202020204" pitchFamily="34" charset="0"/>
            </a:rPr>
            <a:t>Interventions to support the provider</a:t>
          </a:r>
        </a:p>
        <a:p>
          <a:r>
            <a:rPr lang="en-GB" sz="1050" b="1" dirty="0">
              <a:solidFill>
                <a:schemeClr val="tx1"/>
              </a:solidFill>
              <a:latin typeface="Arial" panose="020B0604020202020204" pitchFamily="34" charset="0"/>
              <a:cs typeface="Arial" panose="020B0604020202020204" pitchFamily="34" charset="0"/>
            </a:rPr>
            <a:t>Review risk and update on contractual/ commissioning decisions</a:t>
          </a:r>
        </a:p>
        <a:p>
          <a:r>
            <a:rPr lang="en-GB" sz="1050" b="1" dirty="0">
              <a:solidFill>
                <a:schemeClr val="tx1"/>
              </a:solidFill>
              <a:latin typeface="Arial" panose="020B0604020202020204" pitchFamily="34" charset="0"/>
              <a:cs typeface="Arial" panose="020B0604020202020204" pitchFamily="34" charset="0"/>
            </a:rPr>
            <a:t>Actions including dates for completion</a:t>
          </a:r>
        </a:p>
        <a:p>
          <a:r>
            <a:rPr lang="en-GB" sz="1050" b="1" dirty="0">
              <a:solidFill>
                <a:schemeClr val="tx1"/>
              </a:solidFill>
              <a:latin typeface="Arial" panose="020B0604020202020204" pitchFamily="34" charset="0"/>
              <a:cs typeface="Arial" panose="020B0604020202020204" pitchFamily="34" charset="0"/>
            </a:rPr>
            <a:t>Communication Plan with people who use the service/ their families/ representatives/ Professional advocate</a:t>
          </a:r>
        </a:p>
        <a:p>
          <a:r>
            <a:rPr lang="en-GB" sz="1050" b="1" dirty="0">
              <a:solidFill>
                <a:schemeClr val="tx1"/>
              </a:solidFill>
              <a:latin typeface="Arial" panose="020B0604020202020204" pitchFamily="34" charset="0"/>
              <a:cs typeface="Arial" panose="020B0604020202020204" pitchFamily="34" charset="0"/>
            </a:rPr>
            <a:t>Date for next meeting</a:t>
          </a:r>
        </a:p>
      </dgm:t>
    </dgm:pt>
    <dgm:pt modelId="{E23A2BDE-291E-45A2-86F0-8DB9B7FA84CE}" type="parTrans" cxnId="{646C2B67-5454-4F9A-A730-1EF62892C8B6}">
      <dgm:prSet/>
      <dgm:spPr/>
      <dgm:t>
        <a:bodyPr/>
        <a:lstStyle/>
        <a:p>
          <a:endParaRPr lang="en-GB"/>
        </a:p>
      </dgm:t>
    </dgm:pt>
    <dgm:pt modelId="{842D281A-FC27-4BFC-9D28-75E4AE5A53AE}" type="sibTrans" cxnId="{646C2B67-5454-4F9A-A730-1EF62892C8B6}">
      <dgm:prSet/>
      <dgm:spPr/>
      <dgm:t>
        <a:bodyPr/>
        <a:lstStyle/>
        <a:p>
          <a:endParaRPr lang="en-GB"/>
        </a:p>
      </dgm:t>
    </dgm:pt>
    <dgm:pt modelId="{D19BAF51-AC76-4F31-A159-2AED61615FDF}">
      <dgm:prSet phldrT="[Text]" custT="1"/>
      <dgm:spPr>
        <a:solidFill>
          <a:srgbClr val="C1FFFF"/>
        </a:solidFill>
      </dgm:spPr>
      <dgm:t>
        <a:bodyPr/>
        <a:lstStyle/>
        <a:p>
          <a:r>
            <a:rPr lang="en-GB" sz="1050" b="1" dirty="0">
              <a:solidFill>
                <a:schemeClr val="tx1"/>
              </a:solidFill>
              <a:latin typeface="Arial" panose="020B0604020202020204" pitchFamily="34" charset="0"/>
              <a:cs typeface="Arial" panose="020B0604020202020204" pitchFamily="34" charset="0"/>
            </a:rPr>
            <a:t>After</a:t>
          </a:r>
          <a:r>
            <a:rPr lang="en-GB" sz="1050" b="1" baseline="0" dirty="0">
              <a:solidFill>
                <a:schemeClr val="tx1"/>
              </a:solidFill>
              <a:latin typeface="Arial" panose="020B0604020202020204" pitchFamily="34" charset="0"/>
              <a:cs typeface="Arial" panose="020B0604020202020204" pitchFamily="34" charset="0"/>
            </a:rPr>
            <a:t> the meeting: </a:t>
          </a:r>
        </a:p>
        <a:p>
          <a:r>
            <a:rPr lang="en-GB" sz="1050" b="1" baseline="0" dirty="0">
              <a:solidFill>
                <a:schemeClr val="tx1"/>
              </a:solidFill>
              <a:latin typeface="Arial" panose="020B0604020202020204" pitchFamily="34" charset="0"/>
              <a:cs typeface="Arial" panose="020B0604020202020204" pitchFamily="34" charset="0"/>
            </a:rPr>
            <a:t>Provider submits an updated Provider Improvement Plan to the Service Manager within 5 working days of the meeting </a:t>
          </a:r>
          <a:endParaRPr lang="en-GB" sz="1050" b="1" dirty="0">
            <a:solidFill>
              <a:schemeClr val="tx1"/>
            </a:solidFill>
            <a:latin typeface="Arial" panose="020B0604020202020204" pitchFamily="34" charset="0"/>
            <a:cs typeface="Arial" panose="020B0604020202020204" pitchFamily="34" charset="0"/>
          </a:endParaRPr>
        </a:p>
      </dgm:t>
    </dgm:pt>
    <dgm:pt modelId="{332C1D0B-19BF-4827-8ADD-92850ED93F1A}" type="parTrans" cxnId="{28B4A0E7-9A5C-406C-8F73-AC87CDA93D20}">
      <dgm:prSet/>
      <dgm:spPr/>
      <dgm:t>
        <a:bodyPr/>
        <a:lstStyle/>
        <a:p>
          <a:endParaRPr lang="en-GB"/>
        </a:p>
      </dgm:t>
    </dgm:pt>
    <dgm:pt modelId="{0E3F534B-1170-4154-99D8-70CC4A97B1C3}" type="sibTrans" cxnId="{28B4A0E7-9A5C-406C-8F73-AC87CDA93D20}">
      <dgm:prSet/>
      <dgm:spPr/>
      <dgm:t>
        <a:bodyPr/>
        <a:lstStyle/>
        <a:p>
          <a:endParaRPr lang="en-GB"/>
        </a:p>
      </dgm:t>
    </dgm:pt>
    <dgm:pt modelId="{C8EF2E7C-A83A-4AFC-89EF-9CF9AA0C0839}">
      <dgm:prSet phldrT="[Text]" custT="1"/>
      <dgm:spPr>
        <a:solidFill>
          <a:srgbClr val="C1FFFF"/>
        </a:solidFill>
      </dgm:spPr>
      <dgm:t>
        <a:bodyPr/>
        <a:lstStyle/>
        <a:p>
          <a:r>
            <a:rPr lang="en-GB" sz="1050" b="1" dirty="0">
              <a:solidFill>
                <a:schemeClr val="tx1"/>
              </a:solidFill>
              <a:latin typeface="Arial" panose="020B0604020202020204" pitchFamily="34" charset="0"/>
              <a:cs typeface="Arial" panose="020B0604020202020204" pitchFamily="34" charset="0"/>
            </a:rPr>
            <a:t>Service Manager and Quality Team  validates the Provider Improvement Plan  </a:t>
          </a:r>
        </a:p>
        <a:p>
          <a:r>
            <a:rPr lang="en-GB" sz="1050" b="1" dirty="0">
              <a:solidFill>
                <a:schemeClr val="tx1"/>
              </a:solidFill>
              <a:latin typeface="Arial" panose="020B0604020202020204" pitchFamily="34" charset="0"/>
              <a:cs typeface="Arial" panose="020B0604020202020204" pitchFamily="34" charset="0"/>
            </a:rPr>
            <a:t>within 2 working days of receipt .</a:t>
          </a:r>
        </a:p>
        <a:p>
          <a:r>
            <a:rPr lang="en-GB" sz="1050" b="1" dirty="0">
              <a:solidFill>
                <a:schemeClr val="tx1"/>
              </a:solidFill>
              <a:latin typeface="Arial" panose="020B0604020202020204" pitchFamily="34" charset="0"/>
              <a:cs typeface="Arial" panose="020B0604020202020204" pitchFamily="34" charset="0"/>
            </a:rPr>
            <a:t>To ensure a proportionate approach to risk</a:t>
          </a:r>
        </a:p>
        <a:p>
          <a:r>
            <a:rPr lang="en-GB" sz="1050" b="1" dirty="0">
              <a:solidFill>
                <a:schemeClr val="tx1"/>
              </a:solidFill>
              <a:latin typeface="Arial" panose="020B0604020202020204" pitchFamily="34" charset="0"/>
              <a:cs typeface="Arial" panose="020B0604020202020204" pitchFamily="34" charset="0"/>
            </a:rPr>
            <a:t>Confirm with the provider whether the plan is acceptable/ not acceptable</a:t>
          </a:r>
        </a:p>
        <a:p>
          <a:endParaRPr lang="en-GB" sz="900" b="1" dirty="0"/>
        </a:p>
      </dgm:t>
    </dgm:pt>
    <dgm:pt modelId="{196D8CDF-1780-4886-BE47-0DCBBDBEDCC4}" type="parTrans" cxnId="{50FA4819-B7E0-4E7B-A5E0-31FB556DD987}">
      <dgm:prSet/>
      <dgm:spPr/>
      <dgm:t>
        <a:bodyPr/>
        <a:lstStyle/>
        <a:p>
          <a:endParaRPr lang="en-GB"/>
        </a:p>
      </dgm:t>
    </dgm:pt>
    <dgm:pt modelId="{6083E9BE-1204-4379-87A6-3F3AEE033906}" type="sibTrans" cxnId="{50FA4819-B7E0-4E7B-A5E0-31FB556DD987}">
      <dgm:prSet/>
      <dgm:spPr/>
      <dgm:t>
        <a:bodyPr/>
        <a:lstStyle/>
        <a:p>
          <a:endParaRPr lang="en-GB"/>
        </a:p>
      </dgm:t>
    </dgm:pt>
    <dgm:pt modelId="{1789CDE2-7A41-439D-94E7-36F594E8023F}">
      <dgm:prSet custT="1"/>
      <dgm:spPr>
        <a:solidFill>
          <a:srgbClr val="C1FFFF"/>
        </a:solidFill>
      </dgm:spPr>
      <dgm:t>
        <a:bodyPr/>
        <a:lstStyle/>
        <a:p>
          <a:r>
            <a:rPr lang="en-GB" sz="1100" b="1" dirty="0">
              <a:solidFill>
                <a:schemeClr val="tx1"/>
              </a:solidFill>
              <a:latin typeface="Arial" panose="020B0604020202020204" pitchFamily="34" charset="0"/>
              <a:cs typeface="Arial" panose="020B0604020202020204" pitchFamily="34" charset="0"/>
            </a:rPr>
            <a:t>If Improvements are not made by the provider this is escalated to Senior Managers in Adults Social Care</a:t>
          </a:r>
        </a:p>
      </dgm:t>
    </dgm:pt>
    <dgm:pt modelId="{4131DB91-6288-4EC2-8F7E-3BE3669A1C46}" type="parTrans" cxnId="{2F2C5F68-77DC-4E3B-9C4F-34D0EE3E2182}">
      <dgm:prSet/>
      <dgm:spPr/>
      <dgm:t>
        <a:bodyPr/>
        <a:lstStyle/>
        <a:p>
          <a:endParaRPr lang="en-GB"/>
        </a:p>
      </dgm:t>
    </dgm:pt>
    <dgm:pt modelId="{5B209F35-FFF5-4D20-BC14-6D92C942F26D}" type="sibTrans" cxnId="{2F2C5F68-77DC-4E3B-9C4F-34D0EE3E2182}">
      <dgm:prSet/>
      <dgm:spPr/>
      <dgm:t>
        <a:bodyPr/>
        <a:lstStyle/>
        <a:p>
          <a:endParaRPr lang="en-GB"/>
        </a:p>
      </dgm:t>
    </dgm:pt>
    <dgm:pt modelId="{282CCFBE-93AC-483A-9C08-DFA7D18826EE}" type="pres">
      <dgm:prSet presAssocID="{74DD2DA1-BEF2-4C97-AE7B-6077B717AC87}" presName="Name0" presStyleCnt="0">
        <dgm:presLayoutVars>
          <dgm:dir/>
          <dgm:resizeHandles val="exact"/>
        </dgm:presLayoutVars>
      </dgm:prSet>
      <dgm:spPr/>
    </dgm:pt>
    <dgm:pt modelId="{ED26BCF1-7A42-466D-99D0-C1FB5E18BE8A}" type="pres">
      <dgm:prSet presAssocID="{D4175774-6A36-4494-AC3D-F81B4C3C2B4B}" presName="node" presStyleLbl="node1" presStyleIdx="0" presStyleCnt="5" custScaleY="140338">
        <dgm:presLayoutVars>
          <dgm:bulletEnabled val="1"/>
        </dgm:presLayoutVars>
      </dgm:prSet>
      <dgm:spPr/>
    </dgm:pt>
    <dgm:pt modelId="{58DFAC2F-0554-4290-89F7-F59B270C6359}" type="pres">
      <dgm:prSet presAssocID="{65388DE9-E540-45AC-B7EB-B84351C2CFE6}" presName="sibTrans" presStyleLbl="sibTrans1D1" presStyleIdx="0" presStyleCnt="4"/>
      <dgm:spPr/>
    </dgm:pt>
    <dgm:pt modelId="{EFB01CC6-71E4-4148-A056-E72FE8110209}" type="pres">
      <dgm:prSet presAssocID="{65388DE9-E540-45AC-B7EB-B84351C2CFE6}" presName="connectorText" presStyleLbl="sibTrans1D1" presStyleIdx="0" presStyleCnt="4"/>
      <dgm:spPr/>
    </dgm:pt>
    <dgm:pt modelId="{3F770A5A-AC62-440E-9D32-8BE046EEECDC}" type="pres">
      <dgm:prSet presAssocID="{28E96F23-B890-43F5-BDFF-62EC0721159C}" presName="node" presStyleLbl="node1" presStyleIdx="1" presStyleCnt="5" custScaleX="132821" custScaleY="140494">
        <dgm:presLayoutVars>
          <dgm:bulletEnabled val="1"/>
        </dgm:presLayoutVars>
      </dgm:prSet>
      <dgm:spPr/>
    </dgm:pt>
    <dgm:pt modelId="{C93A4286-BD24-410C-AD9C-31E9A1C587B5}" type="pres">
      <dgm:prSet presAssocID="{842D281A-FC27-4BFC-9D28-75E4AE5A53AE}" presName="sibTrans" presStyleLbl="sibTrans1D1" presStyleIdx="1" presStyleCnt="4"/>
      <dgm:spPr/>
    </dgm:pt>
    <dgm:pt modelId="{1546E9AD-9A36-474B-8380-598FB5D6AFA3}" type="pres">
      <dgm:prSet presAssocID="{842D281A-FC27-4BFC-9D28-75E4AE5A53AE}" presName="connectorText" presStyleLbl="sibTrans1D1" presStyleIdx="1" presStyleCnt="4"/>
      <dgm:spPr/>
    </dgm:pt>
    <dgm:pt modelId="{7FBEBACD-F9F3-4A4F-B19E-98CE65F9207F}" type="pres">
      <dgm:prSet presAssocID="{D19BAF51-AC76-4F31-A159-2AED61615FDF}" presName="node" presStyleLbl="node1" presStyleIdx="2" presStyleCnt="5" custLinFactNeighborX="-1257">
        <dgm:presLayoutVars>
          <dgm:bulletEnabled val="1"/>
        </dgm:presLayoutVars>
      </dgm:prSet>
      <dgm:spPr/>
    </dgm:pt>
    <dgm:pt modelId="{F8F832FB-B2DD-44D8-9861-FC45AC8C7D5D}" type="pres">
      <dgm:prSet presAssocID="{0E3F534B-1170-4154-99D8-70CC4A97B1C3}" presName="sibTrans" presStyleLbl="sibTrans1D1" presStyleIdx="2" presStyleCnt="4"/>
      <dgm:spPr/>
    </dgm:pt>
    <dgm:pt modelId="{947C4C56-F3BD-4F12-961C-AFAAC2E04EE8}" type="pres">
      <dgm:prSet presAssocID="{0E3F534B-1170-4154-99D8-70CC4A97B1C3}" presName="connectorText" presStyleLbl="sibTrans1D1" presStyleIdx="2" presStyleCnt="4"/>
      <dgm:spPr/>
    </dgm:pt>
    <dgm:pt modelId="{9E9FFEE6-844F-4FC2-8547-8FB3DC04E51C}" type="pres">
      <dgm:prSet presAssocID="{C8EF2E7C-A83A-4AFC-89EF-9CF9AA0C0839}" presName="node" presStyleLbl="node1" presStyleIdx="3" presStyleCnt="5" custLinFactNeighborX="48" custLinFactNeighborY="-1569">
        <dgm:presLayoutVars>
          <dgm:bulletEnabled val="1"/>
        </dgm:presLayoutVars>
      </dgm:prSet>
      <dgm:spPr/>
    </dgm:pt>
    <dgm:pt modelId="{E59B540C-A298-4B3F-B3B4-A15C94E71758}" type="pres">
      <dgm:prSet presAssocID="{6083E9BE-1204-4379-87A6-3F3AEE033906}" presName="sibTrans" presStyleLbl="sibTrans1D1" presStyleIdx="3" presStyleCnt="4"/>
      <dgm:spPr/>
    </dgm:pt>
    <dgm:pt modelId="{1D0D7186-C45F-4A14-8E8E-E6B64EC9FC14}" type="pres">
      <dgm:prSet presAssocID="{6083E9BE-1204-4379-87A6-3F3AEE033906}" presName="connectorText" presStyleLbl="sibTrans1D1" presStyleIdx="3" presStyleCnt="4"/>
      <dgm:spPr/>
    </dgm:pt>
    <dgm:pt modelId="{852A605F-7B8F-4C28-A8E6-93A0A0823DEC}" type="pres">
      <dgm:prSet presAssocID="{1789CDE2-7A41-439D-94E7-36F594E8023F}" presName="node" presStyleLbl="node1" presStyleIdx="4" presStyleCnt="5" custLinFactNeighborX="3768" custLinFactNeighborY="-717">
        <dgm:presLayoutVars>
          <dgm:bulletEnabled val="1"/>
        </dgm:presLayoutVars>
      </dgm:prSet>
      <dgm:spPr/>
    </dgm:pt>
  </dgm:ptLst>
  <dgm:cxnLst>
    <dgm:cxn modelId="{E535D210-C904-4B6F-97FD-08EA90C590E7}" type="presOf" srcId="{D4175774-6A36-4494-AC3D-F81B4C3C2B4B}" destId="{ED26BCF1-7A42-466D-99D0-C1FB5E18BE8A}" srcOrd="0" destOrd="0" presId="urn:microsoft.com/office/officeart/2005/8/layout/bProcess3"/>
    <dgm:cxn modelId="{50FA4819-B7E0-4E7B-A5E0-31FB556DD987}" srcId="{74DD2DA1-BEF2-4C97-AE7B-6077B717AC87}" destId="{C8EF2E7C-A83A-4AFC-89EF-9CF9AA0C0839}" srcOrd="3" destOrd="0" parTransId="{196D8CDF-1780-4886-BE47-0DCBBDBEDCC4}" sibTransId="{6083E9BE-1204-4379-87A6-3F3AEE033906}"/>
    <dgm:cxn modelId="{2287061C-6F8F-4727-B905-A1B1C36F8519}" type="presOf" srcId="{842D281A-FC27-4BFC-9D28-75E4AE5A53AE}" destId="{1546E9AD-9A36-474B-8380-598FB5D6AFA3}" srcOrd="1" destOrd="0" presId="urn:microsoft.com/office/officeart/2005/8/layout/bProcess3"/>
    <dgm:cxn modelId="{DD3E2B27-E274-4E7D-AA75-8D15C4220947}" type="presOf" srcId="{1789CDE2-7A41-439D-94E7-36F594E8023F}" destId="{852A605F-7B8F-4C28-A8E6-93A0A0823DEC}" srcOrd="0" destOrd="0" presId="urn:microsoft.com/office/officeart/2005/8/layout/bProcess3"/>
    <dgm:cxn modelId="{35C6895E-5DD4-491B-8FA0-2198BA417739}" srcId="{74DD2DA1-BEF2-4C97-AE7B-6077B717AC87}" destId="{D4175774-6A36-4494-AC3D-F81B4C3C2B4B}" srcOrd="0" destOrd="0" parTransId="{A036F1E2-DBBF-4E4A-8C6F-DD16773E260D}" sibTransId="{65388DE9-E540-45AC-B7EB-B84351C2CFE6}"/>
    <dgm:cxn modelId="{646C2B67-5454-4F9A-A730-1EF62892C8B6}" srcId="{74DD2DA1-BEF2-4C97-AE7B-6077B717AC87}" destId="{28E96F23-B890-43F5-BDFF-62EC0721159C}" srcOrd="1" destOrd="0" parTransId="{E23A2BDE-291E-45A2-86F0-8DB9B7FA84CE}" sibTransId="{842D281A-FC27-4BFC-9D28-75E4AE5A53AE}"/>
    <dgm:cxn modelId="{2F2C5F68-77DC-4E3B-9C4F-34D0EE3E2182}" srcId="{74DD2DA1-BEF2-4C97-AE7B-6077B717AC87}" destId="{1789CDE2-7A41-439D-94E7-36F594E8023F}" srcOrd="4" destOrd="0" parTransId="{4131DB91-6288-4EC2-8F7E-3BE3669A1C46}" sibTransId="{5B209F35-FFF5-4D20-BC14-6D92C942F26D}"/>
    <dgm:cxn modelId="{DE61815A-47ED-4BBE-BE93-B6937AA65894}" type="presOf" srcId="{65388DE9-E540-45AC-B7EB-B84351C2CFE6}" destId="{58DFAC2F-0554-4290-89F7-F59B270C6359}" srcOrd="0" destOrd="0" presId="urn:microsoft.com/office/officeart/2005/8/layout/bProcess3"/>
    <dgm:cxn modelId="{0B56648F-B78A-459A-B642-EE7096B81245}" type="presOf" srcId="{0E3F534B-1170-4154-99D8-70CC4A97B1C3}" destId="{947C4C56-F3BD-4F12-961C-AFAAC2E04EE8}" srcOrd="1" destOrd="0" presId="urn:microsoft.com/office/officeart/2005/8/layout/bProcess3"/>
    <dgm:cxn modelId="{EBA8C0A1-39F0-4C9A-B842-741541AFBCF7}" type="presOf" srcId="{842D281A-FC27-4BFC-9D28-75E4AE5A53AE}" destId="{C93A4286-BD24-410C-AD9C-31E9A1C587B5}" srcOrd="0" destOrd="0" presId="urn:microsoft.com/office/officeart/2005/8/layout/bProcess3"/>
    <dgm:cxn modelId="{17B570A9-410C-40A4-93E2-CF34F8549B37}" type="presOf" srcId="{C8EF2E7C-A83A-4AFC-89EF-9CF9AA0C0839}" destId="{9E9FFEE6-844F-4FC2-8547-8FB3DC04E51C}" srcOrd="0" destOrd="0" presId="urn:microsoft.com/office/officeart/2005/8/layout/bProcess3"/>
    <dgm:cxn modelId="{CD0B5BB1-98F6-4CAD-9558-0E80917324EE}" type="presOf" srcId="{74DD2DA1-BEF2-4C97-AE7B-6077B717AC87}" destId="{282CCFBE-93AC-483A-9C08-DFA7D18826EE}" srcOrd="0" destOrd="0" presId="urn:microsoft.com/office/officeart/2005/8/layout/bProcess3"/>
    <dgm:cxn modelId="{5F9E0BB8-8893-49B8-9C12-27889DA53EDF}" type="presOf" srcId="{65388DE9-E540-45AC-B7EB-B84351C2CFE6}" destId="{EFB01CC6-71E4-4148-A056-E72FE8110209}" srcOrd="1" destOrd="0" presId="urn:microsoft.com/office/officeart/2005/8/layout/bProcess3"/>
    <dgm:cxn modelId="{E1ED63C1-286E-4F9D-8631-28E76487D909}" type="presOf" srcId="{D19BAF51-AC76-4F31-A159-2AED61615FDF}" destId="{7FBEBACD-F9F3-4A4F-B19E-98CE65F9207F}" srcOrd="0" destOrd="0" presId="urn:microsoft.com/office/officeart/2005/8/layout/bProcess3"/>
    <dgm:cxn modelId="{1C387CD0-A0AE-441D-B3D0-E175FB84E743}" type="presOf" srcId="{6083E9BE-1204-4379-87A6-3F3AEE033906}" destId="{1D0D7186-C45F-4A14-8E8E-E6B64EC9FC14}" srcOrd="1" destOrd="0" presId="urn:microsoft.com/office/officeart/2005/8/layout/bProcess3"/>
    <dgm:cxn modelId="{6B859DDE-6983-4500-AB3A-7576FF0AAD60}" type="presOf" srcId="{28E96F23-B890-43F5-BDFF-62EC0721159C}" destId="{3F770A5A-AC62-440E-9D32-8BE046EEECDC}" srcOrd="0" destOrd="0" presId="urn:microsoft.com/office/officeart/2005/8/layout/bProcess3"/>
    <dgm:cxn modelId="{9577FBDF-5613-4FF2-952E-F12B396E3FBA}" type="presOf" srcId="{0E3F534B-1170-4154-99D8-70CC4A97B1C3}" destId="{F8F832FB-B2DD-44D8-9861-FC45AC8C7D5D}" srcOrd="0" destOrd="0" presId="urn:microsoft.com/office/officeart/2005/8/layout/bProcess3"/>
    <dgm:cxn modelId="{28B4A0E7-9A5C-406C-8F73-AC87CDA93D20}" srcId="{74DD2DA1-BEF2-4C97-AE7B-6077B717AC87}" destId="{D19BAF51-AC76-4F31-A159-2AED61615FDF}" srcOrd="2" destOrd="0" parTransId="{332C1D0B-19BF-4827-8ADD-92850ED93F1A}" sibTransId="{0E3F534B-1170-4154-99D8-70CC4A97B1C3}"/>
    <dgm:cxn modelId="{138580FF-D31A-4F3B-B586-D7B56E220192}" type="presOf" srcId="{6083E9BE-1204-4379-87A6-3F3AEE033906}" destId="{E59B540C-A298-4B3F-B3B4-A15C94E71758}" srcOrd="0" destOrd="0" presId="urn:microsoft.com/office/officeart/2005/8/layout/bProcess3"/>
    <dgm:cxn modelId="{51650999-51E1-4EBA-AB07-ECE8FF89EA43}" type="presParOf" srcId="{282CCFBE-93AC-483A-9C08-DFA7D18826EE}" destId="{ED26BCF1-7A42-466D-99D0-C1FB5E18BE8A}" srcOrd="0" destOrd="0" presId="urn:microsoft.com/office/officeart/2005/8/layout/bProcess3"/>
    <dgm:cxn modelId="{B0069E7F-621D-4B96-8650-05CC83514A12}" type="presParOf" srcId="{282CCFBE-93AC-483A-9C08-DFA7D18826EE}" destId="{58DFAC2F-0554-4290-89F7-F59B270C6359}" srcOrd="1" destOrd="0" presId="urn:microsoft.com/office/officeart/2005/8/layout/bProcess3"/>
    <dgm:cxn modelId="{3C01A280-65B0-4501-8174-60BF37AB3827}" type="presParOf" srcId="{58DFAC2F-0554-4290-89F7-F59B270C6359}" destId="{EFB01CC6-71E4-4148-A056-E72FE8110209}" srcOrd="0" destOrd="0" presId="urn:microsoft.com/office/officeart/2005/8/layout/bProcess3"/>
    <dgm:cxn modelId="{9FF937D7-D765-4F76-BFCD-DCA40CCEA3B9}" type="presParOf" srcId="{282CCFBE-93AC-483A-9C08-DFA7D18826EE}" destId="{3F770A5A-AC62-440E-9D32-8BE046EEECDC}" srcOrd="2" destOrd="0" presId="urn:microsoft.com/office/officeart/2005/8/layout/bProcess3"/>
    <dgm:cxn modelId="{0622565E-352F-41DD-B651-CC50B9F6ED39}" type="presParOf" srcId="{282CCFBE-93AC-483A-9C08-DFA7D18826EE}" destId="{C93A4286-BD24-410C-AD9C-31E9A1C587B5}" srcOrd="3" destOrd="0" presId="urn:microsoft.com/office/officeart/2005/8/layout/bProcess3"/>
    <dgm:cxn modelId="{8489BDEE-9D74-4E74-8D9F-753854FD2FC4}" type="presParOf" srcId="{C93A4286-BD24-410C-AD9C-31E9A1C587B5}" destId="{1546E9AD-9A36-474B-8380-598FB5D6AFA3}" srcOrd="0" destOrd="0" presId="urn:microsoft.com/office/officeart/2005/8/layout/bProcess3"/>
    <dgm:cxn modelId="{2102ED2A-43B0-47C8-B03F-5F1DE082C46A}" type="presParOf" srcId="{282CCFBE-93AC-483A-9C08-DFA7D18826EE}" destId="{7FBEBACD-F9F3-4A4F-B19E-98CE65F9207F}" srcOrd="4" destOrd="0" presId="urn:microsoft.com/office/officeart/2005/8/layout/bProcess3"/>
    <dgm:cxn modelId="{94484B96-B824-4B2B-81AD-99E2548B6B62}" type="presParOf" srcId="{282CCFBE-93AC-483A-9C08-DFA7D18826EE}" destId="{F8F832FB-B2DD-44D8-9861-FC45AC8C7D5D}" srcOrd="5" destOrd="0" presId="urn:microsoft.com/office/officeart/2005/8/layout/bProcess3"/>
    <dgm:cxn modelId="{F1CFC75C-AD95-45C3-A343-DB80134C30C2}" type="presParOf" srcId="{F8F832FB-B2DD-44D8-9861-FC45AC8C7D5D}" destId="{947C4C56-F3BD-4F12-961C-AFAAC2E04EE8}" srcOrd="0" destOrd="0" presId="urn:microsoft.com/office/officeart/2005/8/layout/bProcess3"/>
    <dgm:cxn modelId="{483D4B0E-94AE-444D-B7CB-B1F3CAE8C910}" type="presParOf" srcId="{282CCFBE-93AC-483A-9C08-DFA7D18826EE}" destId="{9E9FFEE6-844F-4FC2-8547-8FB3DC04E51C}" srcOrd="6" destOrd="0" presId="urn:microsoft.com/office/officeart/2005/8/layout/bProcess3"/>
    <dgm:cxn modelId="{EBCC3E54-3A67-4335-A980-6AA32966633B}" type="presParOf" srcId="{282CCFBE-93AC-483A-9C08-DFA7D18826EE}" destId="{E59B540C-A298-4B3F-B3B4-A15C94E71758}" srcOrd="7" destOrd="0" presId="urn:microsoft.com/office/officeart/2005/8/layout/bProcess3"/>
    <dgm:cxn modelId="{5A378B31-C608-43AA-BC98-4E9862AD03FD}" type="presParOf" srcId="{E59B540C-A298-4B3F-B3B4-A15C94E71758}" destId="{1D0D7186-C45F-4A14-8E8E-E6B64EC9FC14}" srcOrd="0" destOrd="0" presId="urn:microsoft.com/office/officeart/2005/8/layout/bProcess3"/>
    <dgm:cxn modelId="{82E3A1FB-43C3-4BF6-A4F3-DC072F49F974}" type="presParOf" srcId="{282CCFBE-93AC-483A-9C08-DFA7D18826EE}" destId="{852A605F-7B8F-4C28-A8E6-93A0A0823DEC}"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DD2DA1-BEF2-4C97-AE7B-6077B717AC8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D4175774-6A36-4494-AC3D-F81B4C3C2B4B}">
      <dgm:prSet phldrT="[Text]" custT="1"/>
      <dgm:spPr>
        <a:solidFill>
          <a:srgbClr val="8AEECF"/>
        </a:solidFill>
      </dgm:spPr>
      <dgm:t>
        <a:bodyPr/>
        <a:lstStyle/>
        <a:p>
          <a:r>
            <a:rPr lang="en-GB" sz="1100" b="1" dirty="0">
              <a:solidFill>
                <a:schemeClr val="tx1"/>
              </a:solidFill>
              <a:latin typeface="Arial" panose="020B0604020202020204" pitchFamily="34" charset="0"/>
              <a:cs typeface="Arial" panose="020B0604020202020204" pitchFamily="34" charset="0"/>
            </a:rPr>
            <a:t>Attendees: </a:t>
          </a:r>
        </a:p>
        <a:p>
          <a:r>
            <a:rPr lang="en-GB" sz="1100" b="1" dirty="0">
              <a:solidFill>
                <a:schemeClr val="tx1"/>
              </a:solidFill>
              <a:latin typeface="Arial" panose="020B0604020202020204" pitchFamily="34" charset="0"/>
              <a:cs typeface="Arial" panose="020B0604020202020204" pitchFamily="34" charset="0"/>
            </a:rPr>
            <a:t>Service Manager (Chairperson)</a:t>
          </a:r>
        </a:p>
        <a:p>
          <a:r>
            <a:rPr lang="en-GB" sz="1100" b="1" dirty="0">
              <a:solidFill>
                <a:schemeClr val="tx1"/>
              </a:solidFill>
              <a:latin typeface="Arial" panose="020B0604020202020204" pitchFamily="34" charset="0"/>
              <a:cs typeface="Arial" panose="020B0604020202020204" pitchFamily="34" charset="0"/>
            </a:rPr>
            <a:t>Quality Team</a:t>
          </a:r>
        </a:p>
        <a:p>
          <a:r>
            <a:rPr lang="en-GB" sz="1100" b="1" dirty="0">
              <a:solidFill>
                <a:schemeClr val="tx1"/>
              </a:solidFill>
              <a:latin typeface="Arial" panose="020B0604020202020204" pitchFamily="34" charset="0"/>
              <a:cs typeface="Arial" panose="020B0604020202020204" pitchFamily="34" charset="0"/>
            </a:rPr>
            <a:t>Police (if required)</a:t>
          </a:r>
        </a:p>
        <a:p>
          <a:r>
            <a:rPr lang="en-GB" sz="1100" b="1" dirty="0">
              <a:solidFill>
                <a:schemeClr val="tx1"/>
              </a:solidFill>
              <a:latin typeface="Arial" panose="020B0604020202020204" pitchFamily="34" charset="0"/>
              <a:cs typeface="Arial" panose="020B0604020202020204" pitchFamily="34" charset="0"/>
            </a:rPr>
            <a:t>Provider i.e.  Registered Manager or Nominated Individual), CQC, Health Commissioners,, other partner organisations</a:t>
          </a:r>
        </a:p>
        <a:p>
          <a:r>
            <a:rPr lang="en-GB" sz="1100" b="1" dirty="0">
              <a:solidFill>
                <a:schemeClr val="tx1"/>
              </a:solidFill>
              <a:latin typeface="Arial" panose="020B0604020202020204" pitchFamily="34" charset="0"/>
              <a:cs typeface="Arial" panose="020B0604020202020204" pitchFamily="34" charset="0"/>
            </a:rPr>
            <a:t> N.b. list is not exhaustive</a:t>
          </a:r>
        </a:p>
      </dgm:t>
    </dgm:pt>
    <dgm:pt modelId="{A036F1E2-DBBF-4E4A-8C6F-DD16773E260D}" type="parTrans" cxnId="{35C6895E-5DD4-491B-8FA0-2198BA417739}">
      <dgm:prSet/>
      <dgm:spPr/>
      <dgm:t>
        <a:bodyPr/>
        <a:lstStyle/>
        <a:p>
          <a:endParaRPr lang="en-GB"/>
        </a:p>
      </dgm:t>
    </dgm:pt>
    <dgm:pt modelId="{65388DE9-E540-45AC-B7EB-B84351C2CFE6}" type="sibTrans" cxnId="{35C6895E-5DD4-491B-8FA0-2198BA417739}">
      <dgm:prSet/>
      <dgm:spPr/>
      <dgm:t>
        <a:bodyPr/>
        <a:lstStyle/>
        <a:p>
          <a:endParaRPr lang="en-GB"/>
        </a:p>
      </dgm:t>
    </dgm:pt>
    <dgm:pt modelId="{28E96F23-B890-43F5-BDFF-62EC0721159C}">
      <dgm:prSet phldrT="[Text]" custT="1"/>
      <dgm:spPr>
        <a:solidFill>
          <a:srgbClr val="8AEECF"/>
        </a:solidFill>
      </dgm:spPr>
      <dgm:t>
        <a:bodyPr/>
        <a:lstStyle/>
        <a:p>
          <a:r>
            <a:rPr lang="en-GB" sz="1000" b="1" dirty="0">
              <a:solidFill>
                <a:schemeClr val="tx1"/>
              </a:solidFill>
              <a:latin typeface="Arial" panose="020B0604020202020204" pitchFamily="34" charset="0"/>
              <a:cs typeface="Arial" panose="020B0604020202020204" pitchFamily="34" charset="0"/>
            </a:rPr>
            <a:t>Review: </a:t>
          </a:r>
        </a:p>
        <a:p>
          <a:r>
            <a:rPr lang="en-GB" sz="1000" b="1" dirty="0">
              <a:solidFill>
                <a:schemeClr val="tx1"/>
              </a:solidFill>
              <a:latin typeface="Arial" panose="020B0604020202020204" pitchFamily="34" charset="0"/>
              <a:cs typeface="Arial" panose="020B0604020202020204" pitchFamily="34" charset="0"/>
            </a:rPr>
            <a:t>New/ongoing safeguarding concerns</a:t>
          </a:r>
        </a:p>
        <a:p>
          <a:r>
            <a:rPr lang="en-GB" sz="1000" b="1" dirty="0">
              <a:solidFill>
                <a:schemeClr val="tx1"/>
              </a:solidFill>
              <a:latin typeface="Arial" panose="020B0604020202020204" pitchFamily="34" charset="0"/>
              <a:cs typeface="Arial" panose="020B0604020202020204" pitchFamily="34" charset="0"/>
            </a:rPr>
            <a:t>Review the  Provider Improvement Plan</a:t>
          </a:r>
        </a:p>
        <a:p>
          <a:r>
            <a:rPr lang="en-GB" sz="1000" b="1" dirty="0">
              <a:solidFill>
                <a:schemeClr val="tx1"/>
              </a:solidFill>
              <a:latin typeface="Arial" panose="020B0604020202020204" pitchFamily="34" charset="0"/>
              <a:cs typeface="Arial" panose="020B0604020202020204" pitchFamily="34" charset="0"/>
            </a:rPr>
            <a:t>Interventions to support the provider</a:t>
          </a:r>
        </a:p>
        <a:p>
          <a:r>
            <a:rPr lang="en-GB" sz="1000" b="1" dirty="0">
              <a:solidFill>
                <a:schemeClr val="tx1"/>
              </a:solidFill>
              <a:latin typeface="Arial" panose="020B0604020202020204" pitchFamily="34" charset="0"/>
              <a:cs typeface="Arial" panose="020B0604020202020204" pitchFamily="34" charset="0"/>
            </a:rPr>
            <a:t>Review risk and update on contractual/commissioning decisions e.g. suspension if applicable</a:t>
          </a:r>
        </a:p>
        <a:p>
          <a:r>
            <a:rPr lang="en-GB" sz="1000" b="1" dirty="0">
              <a:solidFill>
                <a:schemeClr val="tx1"/>
              </a:solidFill>
              <a:latin typeface="Arial" panose="020B0604020202020204" pitchFamily="34" charset="0"/>
              <a:cs typeface="Arial" panose="020B0604020202020204" pitchFamily="34" charset="0"/>
            </a:rPr>
            <a:t>Actions including dates for completion</a:t>
          </a:r>
        </a:p>
        <a:p>
          <a:r>
            <a:rPr lang="en-GB" sz="1000" b="1" dirty="0">
              <a:solidFill>
                <a:schemeClr val="tx1"/>
              </a:solidFill>
              <a:latin typeface="Arial" panose="020B0604020202020204" pitchFamily="34" charset="0"/>
              <a:cs typeface="Arial" panose="020B0604020202020204" pitchFamily="34" charset="0"/>
            </a:rPr>
            <a:t>Communication Plan with people who use the service/ their families/ representatives/ Professional advocate</a:t>
          </a:r>
        </a:p>
        <a:p>
          <a:r>
            <a:rPr lang="en-GB" sz="1000" b="1" dirty="0">
              <a:solidFill>
                <a:schemeClr val="tx1"/>
              </a:solidFill>
              <a:latin typeface="Arial" panose="020B0604020202020204" pitchFamily="34" charset="0"/>
              <a:cs typeface="Arial" panose="020B0604020202020204" pitchFamily="34" charset="0"/>
            </a:rPr>
            <a:t>Date for next meeting</a:t>
          </a:r>
        </a:p>
      </dgm:t>
    </dgm:pt>
    <dgm:pt modelId="{E23A2BDE-291E-45A2-86F0-8DB9B7FA84CE}" type="parTrans" cxnId="{646C2B67-5454-4F9A-A730-1EF62892C8B6}">
      <dgm:prSet/>
      <dgm:spPr/>
      <dgm:t>
        <a:bodyPr/>
        <a:lstStyle/>
        <a:p>
          <a:endParaRPr lang="en-GB"/>
        </a:p>
      </dgm:t>
    </dgm:pt>
    <dgm:pt modelId="{842D281A-FC27-4BFC-9D28-75E4AE5A53AE}" type="sibTrans" cxnId="{646C2B67-5454-4F9A-A730-1EF62892C8B6}">
      <dgm:prSet/>
      <dgm:spPr/>
      <dgm:t>
        <a:bodyPr/>
        <a:lstStyle/>
        <a:p>
          <a:endParaRPr lang="en-GB"/>
        </a:p>
      </dgm:t>
    </dgm:pt>
    <dgm:pt modelId="{D19BAF51-AC76-4F31-A159-2AED61615FDF}">
      <dgm:prSet phldrT="[Text]" custT="1"/>
      <dgm:spPr>
        <a:solidFill>
          <a:srgbClr val="8AEECF"/>
        </a:solidFill>
      </dgm:spPr>
      <dgm:t>
        <a:bodyPr/>
        <a:lstStyle/>
        <a:p>
          <a:r>
            <a:rPr lang="en-GB" sz="1050" b="1" dirty="0">
              <a:solidFill>
                <a:schemeClr val="tx1"/>
              </a:solidFill>
              <a:latin typeface="Arial" panose="020B0604020202020204" pitchFamily="34" charset="0"/>
              <a:cs typeface="Arial" panose="020B0604020202020204" pitchFamily="34" charset="0"/>
            </a:rPr>
            <a:t>After</a:t>
          </a:r>
          <a:r>
            <a:rPr lang="en-GB" sz="1050" b="1" baseline="0" dirty="0">
              <a:solidFill>
                <a:schemeClr val="tx1"/>
              </a:solidFill>
              <a:latin typeface="Arial" panose="020B0604020202020204" pitchFamily="34" charset="0"/>
              <a:cs typeface="Arial" panose="020B0604020202020204" pitchFamily="34" charset="0"/>
            </a:rPr>
            <a:t> the meeting: </a:t>
          </a:r>
        </a:p>
        <a:p>
          <a:r>
            <a:rPr lang="en-GB" sz="1050" b="1" baseline="0" dirty="0">
              <a:solidFill>
                <a:schemeClr val="tx1"/>
              </a:solidFill>
              <a:latin typeface="Arial" panose="020B0604020202020204" pitchFamily="34" charset="0"/>
              <a:cs typeface="Arial" panose="020B0604020202020204" pitchFamily="34" charset="0"/>
            </a:rPr>
            <a:t>Provider submits an updated Provider Improvement Plan to the Service Manager within 5 working days of the meeting </a:t>
          </a:r>
          <a:endParaRPr lang="en-GB" sz="1050" b="1" dirty="0">
            <a:solidFill>
              <a:schemeClr val="tx1"/>
            </a:solidFill>
            <a:latin typeface="Arial" panose="020B0604020202020204" pitchFamily="34" charset="0"/>
            <a:cs typeface="Arial" panose="020B0604020202020204" pitchFamily="34" charset="0"/>
          </a:endParaRPr>
        </a:p>
      </dgm:t>
    </dgm:pt>
    <dgm:pt modelId="{332C1D0B-19BF-4827-8ADD-92850ED93F1A}" type="parTrans" cxnId="{28B4A0E7-9A5C-406C-8F73-AC87CDA93D20}">
      <dgm:prSet/>
      <dgm:spPr/>
      <dgm:t>
        <a:bodyPr/>
        <a:lstStyle/>
        <a:p>
          <a:endParaRPr lang="en-GB"/>
        </a:p>
      </dgm:t>
    </dgm:pt>
    <dgm:pt modelId="{0E3F534B-1170-4154-99D8-70CC4A97B1C3}" type="sibTrans" cxnId="{28B4A0E7-9A5C-406C-8F73-AC87CDA93D20}">
      <dgm:prSet/>
      <dgm:spPr/>
      <dgm:t>
        <a:bodyPr/>
        <a:lstStyle/>
        <a:p>
          <a:endParaRPr lang="en-GB"/>
        </a:p>
      </dgm:t>
    </dgm:pt>
    <dgm:pt modelId="{C8EF2E7C-A83A-4AFC-89EF-9CF9AA0C0839}">
      <dgm:prSet phldrT="[Text]" custT="1"/>
      <dgm:spPr>
        <a:solidFill>
          <a:srgbClr val="8AEECF"/>
        </a:solidFill>
      </dgm:spPr>
      <dgm:t>
        <a:bodyPr/>
        <a:lstStyle/>
        <a:p>
          <a:r>
            <a:rPr lang="en-GB" sz="1050" b="1" dirty="0">
              <a:solidFill>
                <a:schemeClr val="tx1"/>
              </a:solidFill>
              <a:latin typeface="Arial" panose="020B0604020202020204" pitchFamily="34" charset="0"/>
              <a:cs typeface="Arial" panose="020B0604020202020204" pitchFamily="34" charset="0"/>
            </a:rPr>
            <a:t>Service Manager and Quality Team  validates the Provider Improvement Plan  </a:t>
          </a:r>
        </a:p>
        <a:p>
          <a:r>
            <a:rPr lang="en-GB" sz="1050" b="1" dirty="0">
              <a:solidFill>
                <a:schemeClr val="tx1"/>
              </a:solidFill>
              <a:latin typeface="Arial" panose="020B0604020202020204" pitchFamily="34" charset="0"/>
              <a:cs typeface="Arial" panose="020B0604020202020204" pitchFamily="34" charset="0"/>
            </a:rPr>
            <a:t>within 2 working days of receipt. </a:t>
          </a:r>
        </a:p>
        <a:p>
          <a:r>
            <a:rPr lang="en-GB" sz="1050" b="1" dirty="0">
              <a:solidFill>
                <a:schemeClr val="tx1"/>
              </a:solidFill>
              <a:latin typeface="Arial" panose="020B0604020202020204" pitchFamily="34" charset="0"/>
              <a:cs typeface="Arial" panose="020B0604020202020204" pitchFamily="34" charset="0"/>
            </a:rPr>
            <a:t>To ensure a proportionate approach to risk</a:t>
          </a:r>
        </a:p>
        <a:p>
          <a:endParaRPr lang="en-GB" sz="1050" b="1" dirty="0">
            <a:solidFill>
              <a:schemeClr val="tx1"/>
            </a:solidFill>
            <a:latin typeface="Arial" panose="020B0604020202020204" pitchFamily="34" charset="0"/>
            <a:cs typeface="Arial" panose="020B0604020202020204" pitchFamily="34" charset="0"/>
          </a:endParaRPr>
        </a:p>
        <a:p>
          <a:r>
            <a:rPr lang="en-GB" sz="1050" b="1" dirty="0">
              <a:solidFill>
                <a:schemeClr val="tx1"/>
              </a:solidFill>
              <a:latin typeface="Arial" panose="020B0604020202020204" pitchFamily="34" charset="0"/>
              <a:cs typeface="Arial" panose="020B0604020202020204" pitchFamily="34" charset="0"/>
            </a:rPr>
            <a:t>Confirm with the provider whether the plan is acceptable/ not acceptable</a:t>
          </a:r>
        </a:p>
        <a:p>
          <a:endParaRPr lang="en-GB" sz="900" b="1" dirty="0"/>
        </a:p>
      </dgm:t>
    </dgm:pt>
    <dgm:pt modelId="{196D8CDF-1780-4886-BE47-0DCBBDBEDCC4}" type="parTrans" cxnId="{50FA4819-B7E0-4E7B-A5E0-31FB556DD987}">
      <dgm:prSet/>
      <dgm:spPr/>
      <dgm:t>
        <a:bodyPr/>
        <a:lstStyle/>
        <a:p>
          <a:endParaRPr lang="en-GB"/>
        </a:p>
      </dgm:t>
    </dgm:pt>
    <dgm:pt modelId="{6083E9BE-1204-4379-87A6-3F3AEE033906}" type="sibTrans" cxnId="{50FA4819-B7E0-4E7B-A5E0-31FB556DD987}">
      <dgm:prSet/>
      <dgm:spPr/>
      <dgm:t>
        <a:bodyPr/>
        <a:lstStyle/>
        <a:p>
          <a:endParaRPr lang="en-GB"/>
        </a:p>
      </dgm:t>
    </dgm:pt>
    <dgm:pt modelId="{1789CDE2-7A41-439D-94E7-36F594E8023F}">
      <dgm:prSet custT="1"/>
      <dgm:spPr>
        <a:solidFill>
          <a:srgbClr val="8AEECF"/>
        </a:solidFill>
      </dgm:spPr>
      <dgm:t>
        <a:bodyPr/>
        <a:lstStyle/>
        <a:p>
          <a:r>
            <a:rPr lang="en-GB" sz="1050" b="1" dirty="0">
              <a:solidFill>
                <a:schemeClr val="tx1"/>
              </a:solidFill>
              <a:latin typeface="Arial" panose="020B0604020202020204" pitchFamily="34" charset="0"/>
              <a:cs typeface="Arial" panose="020B0604020202020204" pitchFamily="34" charset="0"/>
            </a:rPr>
            <a:t>If Improvements are not made by the Provider this is escalated to Senior Managers in Adults Social Care</a:t>
          </a:r>
        </a:p>
      </dgm:t>
    </dgm:pt>
    <dgm:pt modelId="{4131DB91-6288-4EC2-8F7E-3BE3669A1C46}" type="parTrans" cxnId="{2F2C5F68-77DC-4E3B-9C4F-34D0EE3E2182}">
      <dgm:prSet/>
      <dgm:spPr/>
      <dgm:t>
        <a:bodyPr/>
        <a:lstStyle/>
        <a:p>
          <a:endParaRPr lang="en-GB"/>
        </a:p>
      </dgm:t>
    </dgm:pt>
    <dgm:pt modelId="{5B209F35-FFF5-4D20-BC14-6D92C942F26D}" type="sibTrans" cxnId="{2F2C5F68-77DC-4E3B-9C4F-34D0EE3E2182}">
      <dgm:prSet/>
      <dgm:spPr/>
      <dgm:t>
        <a:bodyPr/>
        <a:lstStyle/>
        <a:p>
          <a:endParaRPr lang="en-GB"/>
        </a:p>
      </dgm:t>
    </dgm:pt>
    <dgm:pt modelId="{282CCFBE-93AC-483A-9C08-DFA7D18826EE}" type="pres">
      <dgm:prSet presAssocID="{74DD2DA1-BEF2-4C97-AE7B-6077B717AC87}" presName="Name0" presStyleCnt="0">
        <dgm:presLayoutVars>
          <dgm:dir/>
          <dgm:resizeHandles val="exact"/>
        </dgm:presLayoutVars>
      </dgm:prSet>
      <dgm:spPr/>
    </dgm:pt>
    <dgm:pt modelId="{ED26BCF1-7A42-466D-99D0-C1FB5E18BE8A}" type="pres">
      <dgm:prSet presAssocID="{D4175774-6A36-4494-AC3D-F81B4C3C2B4B}" presName="node" presStyleLbl="node1" presStyleIdx="0" presStyleCnt="5" custLinFactNeighborY="2420">
        <dgm:presLayoutVars>
          <dgm:bulletEnabled val="1"/>
        </dgm:presLayoutVars>
      </dgm:prSet>
      <dgm:spPr/>
    </dgm:pt>
    <dgm:pt modelId="{58DFAC2F-0554-4290-89F7-F59B270C6359}" type="pres">
      <dgm:prSet presAssocID="{65388DE9-E540-45AC-B7EB-B84351C2CFE6}" presName="sibTrans" presStyleLbl="sibTrans1D1" presStyleIdx="0" presStyleCnt="4"/>
      <dgm:spPr/>
    </dgm:pt>
    <dgm:pt modelId="{EFB01CC6-71E4-4148-A056-E72FE8110209}" type="pres">
      <dgm:prSet presAssocID="{65388DE9-E540-45AC-B7EB-B84351C2CFE6}" presName="connectorText" presStyleLbl="sibTrans1D1" presStyleIdx="0" presStyleCnt="4"/>
      <dgm:spPr/>
    </dgm:pt>
    <dgm:pt modelId="{3F770A5A-AC62-440E-9D32-8BE046EEECDC}" type="pres">
      <dgm:prSet presAssocID="{28E96F23-B890-43F5-BDFF-62EC0721159C}" presName="node" presStyleLbl="node1" presStyleIdx="1" presStyleCnt="5" custScaleX="123505" custScaleY="100661" custLinFactNeighborY="1241">
        <dgm:presLayoutVars>
          <dgm:bulletEnabled val="1"/>
        </dgm:presLayoutVars>
      </dgm:prSet>
      <dgm:spPr/>
    </dgm:pt>
    <dgm:pt modelId="{C93A4286-BD24-410C-AD9C-31E9A1C587B5}" type="pres">
      <dgm:prSet presAssocID="{842D281A-FC27-4BFC-9D28-75E4AE5A53AE}" presName="sibTrans" presStyleLbl="sibTrans1D1" presStyleIdx="1" presStyleCnt="4"/>
      <dgm:spPr/>
    </dgm:pt>
    <dgm:pt modelId="{1546E9AD-9A36-474B-8380-598FB5D6AFA3}" type="pres">
      <dgm:prSet presAssocID="{842D281A-FC27-4BFC-9D28-75E4AE5A53AE}" presName="connectorText" presStyleLbl="sibTrans1D1" presStyleIdx="1" presStyleCnt="4"/>
      <dgm:spPr/>
    </dgm:pt>
    <dgm:pt modelId="{7FBEBACD-F9F3-4A4F-B19E-98CE65F9207F}" type="pres">
      <dgm:prSet presAssocID="{D19BAF51-AC76-4F31-A159-2AED61615FDF}" presName="node" presStyleLbl="node1" presStyleIdx="2" presStyleCnt="5" custLinFactNeighborY="-2421">
        <dgm:presLayoutVars>
          <dgm:bulletEnabled val="1"/>
        </dgm:presLayoutVars>
      </dgm:prSet>
      <dgm:spPr/>
    </dgm:pt>
    <dgm:pt modelId="{F8F832FB-B2DD-44D8-9861-FC45AC8C7D5D}" type="pres">
      <dgm:prSet presAssocID="{0E3F534B-1170-4154-99D8-70CC4A97B1C3}" presName="sibTrans" presStyleLbl="sibTrans1D1" presStyleIdx="2" presStyleCnt="4"/>
      <dgm:spPr/>
    </dgm:pt>
    <dgm:pt modelId="{947C4C56-F3BD-4F12-961C-AFAAC2E04EE8}" type="pres">
      <dgm:prSet presAssocID="{0E3F534B-1170-4154-99D8-70CC4A97B1C3}" presName="connectorText" presStyleLbl="sibTrans1D1" presStyleIdx="2" presStyleCnt="4"/>
      <dgm:spPr/>
    </dgm:pt>
    <dgm:pt modelId="{9E9FFEE6-844F-4FC2-8547-8FB3DC04E51C}" type="pres">
      <dgm:prSet presAssocID="{C8EF2E7C-A83A-4AFC-89EF-9CF9AA0C0839}" presName="node" presStyleLbl="node1" presStyleIdx="3" presStyleCnt="5" custLinFactNeighborX="-56" custLinFactNeighborY="-1918">
        <dgm:presLayoutVars>
          <dgm:bulletEnabled val="1"/>
        </dgm:presLayoutVars>
      </dgm:prSet>
      <dgm:spPr/>
    </dgm:pt>
    <dgm:pt modelId="{E59B540C-A298-4B3F-B3B4-A15C94E71758}" type="pres">
      <dgm:prSet presAssocID="{6083E9BE-1204-4379-87A6-3F3AEE033906}" presName="sibTrans" presStyleLbl="sibTrans1D1" presStyleIdx="3" presStyleCnt="4"/>
      <dgm:spPr/>
    </dgm:pt>
    <dgm:pt modelId="{1D0D7186-C45F-4A14-8E8E-E6B64EC9FC14}" type="pres">
      <dgm:prSet presAssocID="{6083E9BE-1204-4379-87A6-3F3AEE033906}" presName="connectorText" presStyleLbl="sibTrans1D1" presStyleIdx="3" presStyleCnt="4"/>
      <dgm:spPr/>
    </dgm:pt>
    <dgm:pt modelId="{852A605F-7B8F-4C28-A8E6-93A0A0823DEC}" type="pres">
      <dgm:prSet presAssocID="{1789CDE2-7A41-439D-94E7-36F594E8023F}" presName="node" presStyleLbl="node1" presStyleIdx="4" presStyleCnt="5" custLinFactNeighborY="-1241">
        <dgm:presLayoutVars>
          <dgm:bulletEnabled val="1"/>
        </dgm:presLayoutVars>
      </dgm:prSet>
      <dgm:spPr/>
    </dgm:pt>
  </dgm:ptLst>
  <dgm:cxnLst>
    <dgm:cxn modelId="{E535D210-C904-4B6F-97FD-08EA90C590E7}" type="presOf" srcId="{D4175774-6A36-4494-AC3D-F81B4C3C2B4B}" destId="{ED26BCF1-7A42-466D-99D0-C1FB5E18BE8A}" srcOrd="0" destOrd="0" presId="urn:microsoft.com/office/officeart/2005/8/layout/bProcess3"/>
    <dgm:cxn modelId="{50FA4819-B7E0-4E7B-A5E0-31FB556DD987}" srcId="{74DD2DA1-BEF2-4C97-AE7B-6077B717AC87}" destId="{C8EF2E7C-A83A-4AFC-89EF-9CF9AA0C0839}" srcOrd="3" destOrd="0" parTransId="{196D8CDF-1780-4886-BE47-0DCBBDBEDCC4}" sibTransId="{6083E9BE-1204-4379-87A6-3F3AEE033906}"/>
    <dgm:cxn modelId="{2287061C-6F8F-4727-B905-A1B1C36F8519}" type="presOf" srcId="{842D281A-FC27-4BFC-9D28-75E4AE5A53AE}" destId="{1546E9AD-9A36-474B-8380-598FB5D6AFA3}" srcOrd="1" destOrd="0" presId="urn:microsoft.com/office/officeart/2005/8/layout/bProcess3"/>
    <dgm:cxn modelId="{DD3E2B27-E274-4E7D-AA75-8D15C4220947}" type="presOf" srcId="{1789CDE2-7A41-439D-94E7-36F594E8023F}" destId="{852A605F-7B8F-4C28-A8E6-93A0A0823DEC}" srcOrd="0" destOrd="0" presId="urn:microsoft.com/office/officeart/2005/8/layout/bProcess3"/>
    <dgm:cxn modelId="{35C6895E-5DD4-491B-8FA0-2198BA417739}" srcId="{74DD2DA1-BEF2-4C97-AE7B-6077B717AC87}" destId="{D4175774-6A36-4494-AC3D-F81B4C3C2B4B}" srcOrd="0" destOrd="0" parTransId="{A036F1E2-DBBF-4E4A-8C6F-DD16773E260D}" sibTransId="{65388DE9-E540-45AC-B7EB-B84351C2CFE6}"/>
    <dgm:cxn modelId="{646C2B67-5454-4F9A-A730-1EF62892C8B6}" srcId="{74DD2DA1-BEF2-4C97-AE7B-6077B717AC87}" destId="{28E96F23-B890-43F5-BDFF-62EC0721159C}" srcOrd="1" destOrd="0" parTransId="{E23A2BDE-291E-45A2-86F0-8DB9B7FA84CE}" sibTransId="{842D281A-FC27-4BFC-9D28-75E4AE5A53AE}"/>
    <dgm:cxn modelId="{2F2C5F68-77DC-4E3B-9C4F-34D0EE3E2182}" srcId="{74DD2DA1-BEF2-4C97-AE7B-6077B717AC87}" destId="{1789CDE2-7A41-439D-94E7-36F594E8023F}" srcOrd="4" destOrd="0" parTransId="{4131DB91-6288-4EC2-8F7E-3BE3669A1C46}" sibTransId="{5B209F35-FFF5-4D20-BC14-6D92C942F26D}"/>
    <dgm:cxn modelId="{DE61815A-47ED-4BBE-BE93-B6937AA65894}" type="presOf" srcId="{65388DE9-E540-45AC-B7EB-B84351C2CFE6}" destId="{58DFAC2F-0554-4290-89F7-F59B270C6359}" srcOrd="0" destOrd="0" presId="urn:microsoft.com/office/officeart/2005/8/layout/bProcess3"/>
    <dgm:cxn modelId="{0B56648F-B78A-459A-B642-EE7096B81245}" type="presOf" srcId="{0E3F534B-1170-4154-99D8-70CC4A97B1C3}" destId="{947C4C56-F3BD-4F12-961C-AFAAC2E04EE8}" srcOrd="1" destOrd="0" presId="urn:microsoft.com/office/officeart/2005/8/layout/bProcess3"/>
    <dgm:cxn modelId="{EBA8C0A1-39F0-4C9A-B842-741541AFBCF7}" type="presOf" srcId="{842D281A-FC27-4BFC-9D28-75E4AE5A53AE}" destId="{C93A4286-BD24-410C-AD9C-31E9A1C587B5}" srcOrd="0" destOrd="0" presId="urn:microsoft.com/office/officeart/2005/8/layout/bProcess3"/>
    <dgm:cxn modelId="{17B570A9-410C-40A4-93E2-CF34F8549B37}" type="presOf" srcId="{C8EF2E7C-A83A-4AFC-89EF-9CF9AA0C0839}" destId="{9E9FFEE6-844F-4FC2-8547-8FB3DC04E51C}" srcOrd="0" destOrd="0" presId="urn:microsoft.com/office/officeart/2005/8/layout/bProcess3"/>
    <dgm:cxn modelId="{CD0B5BB1-98F6-4CAD-9558-0E80917324EE}" type="presOf" srcId="{74DD2DA1-BEF2-4C97-AE7B-6077B717AC87}" destId="{282CCFBE-93AC-483A-9C08-DFA7D18826EE}" srcOrd="0" destOrd="0" presId="urn:microsoft.com/office/officeart/2005/8/layout/bProcess3"/>
    <dgm:cxn modelId="{5F9E0BB8-8893-49B8-9C12-27889DA53EDF}" type="presOf" srcId="{65388DE9-E540-45AC-B7EB-B84351C2CFE6}" destId="{EFB01CC6-71E4-4148-A056-E72FE8110209}" srcOrd="1" destOrd="0" presId="urn:microsoft.com/office/officeart/2005/8/layout/bProcess3"/>
    <dgm:cxn modelId="{E1ED63C1-286E-4F9D-8631-28E76487D909}" type="presOf" srcId="{D19BAF51-AC76-4F31-A159-2AED61615FDF}" destId="{7FBEBACD-F9F3-4A4F-B19E-98CE65F9207F}" srcOrd="0" destOrd="0" presId="urn:microsoft.com/office/officeart/2005/8/layout/bProcess3"/>
    <dgm:cxn modelId="{1C387CD0-A0AE-441D-B3D0-E175FB84E743}" type="presOf" srcId="{6083E9BE-1204-4379-87A6-3F3AEE033906}" destId="{1D0D7186-C45F-4A14-8E8E-E6B64EC9FC14}" srcOrd="1" destOrd="0" presId="urn:microsoft.com/office/officeart/2005/8/layout/bProcess3"/>
    <dgm:cxn modelId="{6B859DDE-6983-4500-AB3A-7576FF0AAD60}" type="presOf" srcId="{28E96F23-B890-43F5-BDFF-62EC0721159C}" destId="{3F770A5A-AC62-440E-9D32-8BE046EEECDC}" srcOrd="0" destOrd="0" presId="urn:microsoft.com/office/officeart/2005/8/layout/bProcess3"/>
    <dgm:cxn modelId="{9577FBDF-5613-4FF2-952E-F12B396E3FBA}" type="presOf" srcId="{0E3F534B-1170-4154-99D8-70CC4A97B1C3}" destId="{F8F832FB-B2DD-44D8-9861-FC45AC8C7D5D}" srcOrd="0" destOrd="0" presId="urn:microsoft.com/office/officeart/2005/8/layout/bProcess3"/>
    <dgm:cxn modelId="{28B4A0E7-9A5C-406C-8F73-AC87CDA93D20}" srcId="{74DD2DA1-BEF2-4C97-AE7B-6077B717AC87}" destId="{D19BAF51-AC76-4F31-A159-2AED61615FDF}" srcOrd="2" destOrd="0" parTransId="{332C1D0B-19BF-4827-8ADD-92850ED93F1A}" sibTransId="{0E3F534B-1170-4154-99D8-70CC4A97B1C3}"/>
    <dgm:cxn modelId="{138580FF-D31A-4F3B-B586-D7B56E220192}" type="presOf" srcId="{6083E9BE-1204-4379-87A6-3F3AEE033906}" destId="{E59B540C-A298-4B3F-B3B4-A15C94E71758}" srcOrd="0" destOrd="0" presId="urn:microsoft.com/office/officeart/2005/8/layout/bProcess3"/>
    <dgm:cxn modelId="{51650999-51E1-4EBA-AB07-ECE8FF89EA43}" type="presParOf" srcId="{282CCFBE-93AC-483A-9C08-DFA7D18826EE}" destId="{ED26BCF1-7A42-466D-99D0-C1FB5E18BE8A}" srcOrd="0" destOrd="0" presId="urn:microsoft.com/office/officeart/2005/8/layout/bProcess3"/>
    <dgm:cxn modelId="{B0069E7F-621D-4B96-8650-05CC83514A12}" type="presParOf" srcId="{282CCFBE-93AC-483A-9C08-DFA7D18826EE}" destId="{58DFAC2F-0554-4290-89F7-F59B270C6359}" srcOrd="1" destOrd="0" presId="urn:microsoft.com/office/officeart/2005/8/layout/bProcess3"/>
    <dgm:cxn modelId="{3C01A280-65B0-4501-8174-60BF37AB3827}" type="presParOf" srcId="{58DFAC2F-0554-4290-89F7-F59B270C6359}" destId="{EFB01CC6-71E4-4148-A056-E72FE8110209}" srcOrd="0" destOrd="0" presId="urn:microsoft.com/office/officeart/2005/8/layout/bProcess3"/>
    <dgm:cxn modelId="{9FF937D7-D765-4F76-BFCD-DCA40CCEA3B9}" type="presParOf" srcId="{282CCFBE-93AC-483A-9C08-DFA7D18826EE}" destId="{3F770A5A-AC62-440E-9D32-8BE046EEECDC}" srcOrd="2" destOrd="0" presId="urn:microsoft.com/office/officeart/2005/8/layout/bProcess3"/>
    <dgm:cxn modelId="{0622565E-352F-41DD-B651-CC50B9F6ED39}" type="presParOf" srcId="{282CCFBE-93AC-483A-9C08-DFA7D18826EE}" destId="{C93A4286-BD24-410C-AD9C-31E9A1C587B5}" srcOrd="3" destOrd="0" presId="urn:microsoft.com/office/officeart/2005/8/layout/bProcess3"/>
    <dgm:cxn modelId="{8489BDEE-9D74-4E74-8D9F-753854FD2FC4}" type="presParOf" srcId="{C93A4286-BD24-410C-AD9C-31E9A1C587B5}" destId="{1546E9AD-9A36-474B-8380-598FB5D6AFA3}" srcOrd="0" destOrd="0" presId="urn:microsoft.com/office/officeart/2005/8/layout/bProcess3"/>
    <dgm:cxn modelId="{2102ED2A-43B0-47C8-B03F-5F1DE082C46A}" type="presParOf" srcId="{282CCFBE-93AC-483A-9C08-DFA7D18826EE}" destId="{7FBEBACD-F9F3-4A4F-B19E-98CE65F9207F}" srcOrd="4" destOrd="0" presId="urn:microsoft.com/office/officeart/2005/8/layout/bProcess3"/>
    <dgm:cxn modelId="{94484B96-B824-4B2B-81AD-99E2548B6B62}" type="presParOf" srcId="{282CCFBE-93AC-483A-9C08-DFA7D18826EE}" destId="{F8F832FB-B2DD-44D8-9861-FC45AC8C7D5D}" srcOrd="5" destOrd="0" presId="urn:microsoft.com/office/officeart/2005/8/layout/bProcess3"/>
    <dgm:cxn modelId="{F1CFC75C-AD95-45C3-A343-DB80134C30C2}" type="presParOf" srcId="{F8F832FB-B2DD-44D8-9861-FC45AC8C7D5D}" destId="{947C4C56-F3BD-4F12-961C-AFAAC2E04EE8}" srcOrd="0" destOrd="0" presId="urn:microsoft.com/office/officeart/2005/8/layout/bProcess3"/>
    <dgm:cxn modelId="{483D4B0E-94AE-444D-B7CB-B1F3CAE8C910}" type="presParOf" srcId="{282CCFBE-93AC-483A-9C08-DFA7D18826EE}" destId="{9E9FFEE6-844F-4FC2-8547-8FB3DC04E51C}" srcOrd="6" destOrd="0" presId="urn:microsoft.com/office/officeart/2005/8/layout/bProcess3"/>
    <dgm:cxn modelId="{EBCC3E54-3A67-4335-A980-6AA32966633B}" type="presParOf" srcId="{282CCFBE-93AC-483A-9C08-DFA7D18826EE}" destId="{E59B540C-A298-4B3F-B3B4-A15C94E71758}" srcOrd="7" destOrd="0" presId="urn:microsoft.com/office/officeart/2005/8/layout/bProcess3"/>
    <dgm:cxn modelId="{5A378B31-C608-43AA-BC98-4E9862AD03FD}" type="presParOf" srcId="{E59B540C-A298-4B3F-B3B4-A15C94E71758}" destId="{1D0D7186-C45F-4A14-8E8E-E6B64EC9FC14}" srcOrd="0" destOrd="0" presId="urn:microsoft.com/office/officeart/2005/8/layout/bProcess3"/>
    <dgm:cxn modelId="{82E3A1FB-43C3-4BF6-A4F3-DC072F49F974}" type="presParOf" srcId="{282CCFBE-93AC-483A-9C08-DFA7D18826EE}" destId="{852A605F-7B8F-4C28-A8E6-93A0A0823DEC}"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DD2DA1-BEF2-4C97-AE7B-6077B717AC8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D4175774-6A36-4494-AC3D-F81B4C3C2B4B}">
      <dgm:prSet phldrT="[Text]" custT="1"/>
      <dgm:spPr>
        <a:solidFill>
          <a:srgbClr val="BDF9B1"/>
        </a:solidFill>
      </dgm:spPr>
      <dgm:t>
        <a:bodyPr/>
        <a:lstStyle/>
        <a:p>
          <a:r>
            <a:rPr lang="en-GB" sz="1050" b="1" dirty="0">
              <a:solidFill>
                <a:schemeClr val="tx1"/>
              </a:solidFill>
              <a:latin typeface="Arial" panose="020B0604020202020204" pitchFamily="34" charset="0"/>
              <a:cs typeface="Arial" panose="020B0604020202020204" pitchFamily="34" charset="0"/>
            </a:rPr>
            <a:t>Attendees:</a:t>
          </a:r>
        </a:p>
        <a:p>
          <a:r>
            <a:rPr lang="en-GB" sz="1050" b="1" dirty="0">
              <a:solidFill>
                <a:schemeClr val="tx1"/>
              </a:solidFill>
              <a:latin typeface="Arial" panose="020B0604020202020204" pitchFamily="34" charset="0"/>
              <a:cs typeface="Arial" panose="020B0604020202020204" pitchFamily="34" charset="0"/>
            </a:rPr>
            <a:t>Service Manager (Chairperson)</a:t>
          </a:r>
        </a:p>
        <a:p>
          <a:r>
            <a:rPr lang="en-GB" sz="1050" b="1" dirty="0">
              <a:solidFill>
                <a:schemeClr val="tx1"/>
              </a:solidFill>
              <a:latin typeface="Arial" panose="020B0604020202020204" pitchFamily="34" charset="0"/>
              <a:cs typeface="Arial" panose="020B0604020202020204" pitchFamily="34" charset="0"/>
            </a:rPr>
            <a:t>Quality Team</a:t>
          </a:r>
        </a:p>
        <a:p>
          <a:r>
            <a:rPr lang="en-GB" sz="1050" b="1" dirty="0">
              <a:solidFill>
                <a:schemeClr val="tx1"/>
              </a:solidFill>
              <a:latin typeface="Arial" panose="020B0604020202020204" pitchFamily="34" charset="0"/>
              <a:cs typeface="Arial" panose="020B0604020202020204" pitchFamily="34" charset="0"/>
            </a:rPr>
            <a:t>Police (if required)</a:t>
          </a:r>
        </a:p>
        <a:p>
          <a:r>
            <a:rPr lang="en-GB" sz="1050" b="1" dirty="0">
              <a:solidFill>
                <a:schemeClr val="tx1"/>
              </a:solidFill>
              <a:latin typeface="Arial" panose="020B0604020202020204" pitchFamily="34" charset="0"/>
              <a:cs typeface="Arial" panose="020B0604020202020204" pitchFamily="34" charset="0"/>
            </a:rPr>
            <a:t>Provider i.e.  Registered Manager or Nominated Individual),  Health Commissioners, CQC, Health Commissioners, other partner organisations</a:t>
          </a:r>
        </a:p>
        <a:p>
          <a:r>
            <a:rPr lang="en-GB" sz="1050" b="1" dirty="0">
              <a:solidFill>
                <a:schemeClr val="tx1"/>
              </a:solidFill>
              <a:latin typeface="Arial" panose="020B0604020202020204" pitchFamily="34" charset="0"/>
              <a:cs typeface="Arial" panose="020B0604020202020204" pitchFamily="34" charset="0"/>
            </a:rPr>
            <a:t> N.b. list is not exhaustive</a:t>
          </a:r>
        </a:p>
      </dgm:t>
    </dgm:pt>
    <dgm:pt modelId="{A036F1E2-DBBF-4E4A-8C6F-DD16773E260D}" type="parTrans" cxnId="{35C6895E-5DD4-491B-8FA0-2198BA417739}">
      <dgm:prSet/>
      <dgm:spPr/>
      <dgm:t>
        <a:bodyPr/>
        <a:lstStyle/>
        <a:p>
          <a:endParaRPr lang="en-GB"/>
        </a:p>
      </dgm:t>
    </dgm:pt>
    <dgm:pt modelId="{65388DE9-E540-45AC-B7EB-B84351C2CFE6}" type="sibTrans" cxnId="{35C6895E-5DD4-491B-8FA0-2198BA417739}">
      <dgm:prSet/>
      <dgm:spPr/>
      <dgm:t>
        <a:bodyPr/>
        <a:lstStyle/>
        <a:p>
          <a:endParaRPr lang="en-GB"/>
        </a:p>
      </dgm:t>
    </dgm:pt>
    <dgm:pt modelId="{28E96F23-B890-43F5-BDFF-62EC0721159C}">
      <dgm:prSet phldrT="[Text]" custT="1"/>
      <dgm:spPr>
        <a:solidFill>
          <a:srgbClr val="BDF9B1"/>
        </a:solidFill>
      </dgm:spPr>
      <dgm:t>
        <a:bodyPr/>
        <a:lstStyle/>
        <a:p>
          <a:r>
            <a:rPr lang="en-GB" sz="1000" b="1" dirty="0">
              <a:solidFill>
                <a:schemeClr val="tx1"/>
              </a:solidFill>
              <a:latin typeface="Arial" panose="020B0604020202020204" pitchFamily="34" charset="0"/>
              <a:cs typeface="Arial" panose="020B0604020202020204" pitchFamily="34" charset="0"/>
            </a:rPr>
            <a:t>Review: </a:t>
          </a:r>
        </a:p>
        <a:p>
          <a:r>
            <a:rPr lang="en-GB" sz="1000" b="1" dirty="0">
              <a:solidFill>
                <a:schemeClr val="tx1"/>
              </a:solidFill>
              <a:latin typeface="Arial" panose="020B0604020202020204" pitchFamily="34" charset="0"/>
              <a:cs typeface="Arial" panose="020B0604020202020204" pitchFamily="34" charset="0"/>
            </a:rPr>
            <a:t>New/ongoing safeguarding concerns</a:t>
          </a:r>
        </a:p>
        <a:p>
          <a:r>
            <a:rPr lang="en-GB" sz="1000" b="1" dirty="0">
              <a:solidFill>
                <a:schemeClr val="tx1"/>
              </a:solidFill>
              <a:latin typeface="Arial" panose="020B0604020202020204" pitchFamily="34" charset="0"/>
              <a:cs typeface="Arial" panose="020B0604020202020204" pitchFamily="34" charset="0"/>
            </a:rPr>
            <a:t>Review the  Provider Improvement Plan</a:t>
          </a:r>
        </a:p>
        <a:p>
          <a:r>
            <a:rPr lang="en-GB" sz="1000" b="1" dirty="0">
              <a:solidFill>
                <a:schemeClr val="tx1"/>
              </a:solidFill>
              <a:latin typeface="Arial" panose="020B0604020202020204" pitchFamily="34" charset="0"/>
              <a:cs typeface="Arial" panose="020B0604020202020204" pitchFamily="34" charset="0"/>
            </a:rPr>
            <a:t>Discuss and review  interventions to support the provider</a:t>
          </a:r>
        </a:p>
        <a:p>
          <a:r>
            <a:rPr lang="en-GB" sz="1000" b="1" dirty="0">
              <a:solidFill>
                <a:schemeClr val="tx1"/>
              </a:solidFill>
              <a:latin typeface="Arial" panose="020B0604020202020204" pitchFamily="34" charset="0"/>
              <a:cs typeface="Arial" panose="020B0604020202020204" pitchFamily="34" charset="0"/>
            </a:rPr>
            <a:t>Review risk, Update on contractual/commissioning decisions e.g. suspension if applicable</a:t>
          </a:r>
        </a:p>
        <a:p>
          <a:r>
            <a:rPr lang="en-GB" sz="1000" b="1" dirty="0">
              <a:solidFill>
                <a:schemeClr val="tx1"/>
              </a:solidFill>
              <a:latin typeface="Arial" panose="020B0604020202020204" pitchFamily="34" charset="0"/>
              <a:cs typeface="Arial" panose="020B0604020202020204" pitchFamily="34" charset="0"/>
            </a:rPr>
            <a:t>Actions identified with specified dates for completion</a:t>
          </a:r>
        </a:p>
        <a:p>
          <a:r>
            <a:rPr lang="en-GB" sz="1000" b="1" dirty="0">
              <a:solidFill>
                <a:schemeClr val="tx1"/>
              </a:solidFill>
              <a:latin typeface="Arial" panose="020B0604020202020204" pitchFamily="34" charset="0"/>
              <a:cs typeface="Arial" panose="020B0604020202020204" pitchFamily="34" charset="0"/>
            </a:rPr>
            <a:t>Communication Plan with people who use the service/ their families/ representatives/ Professional advocate</a:t>
          </a:r>
        </a:p>
        <a:p>
          <a:r>
            <a:rPr lang="en-GB" sz="1000" b="1" dirty="0">
              <a:solidFill>
                <a:schemeClr val="tx1"/>
              </a:solidFill>
              <a:latin typeface="Arial" panose="020B0604020202020204" pitchFamily="34" charset="0"/>
              <a:cs typeface="Arial" panose="020B0604020202020204" pitchFamily="34" charset="0"/>
            </a:rPr>
            <a:t>Set date for next meeting</a:t>
          </a:r>
        </a:p>
      </dgm:t>
    </dgm:pt>
    <dgm:pt modelId="{E23A2BDE-291E-45A2-86F0-8DB9B7FA84CE}" type="parTrans" cxnId="{646C2B67-5454-4F9A-A730-1EF62892C8B6}">
      <dgm:prSet/>
      <dgm:spPr/>
      <dgm:t>
        <a:bodyPr/>
        <a:lstStyle/>
        <a:p>
          <a:endParaRPr lang="en-GB"/>
        </a:p>
      </dgm:t>
    </dgm:pt>
    <dgm:pt modelId="{842D281A-FC27-4BFC-9D28-75E4AE5A53AE}" type="sibTrans" cxnId="{646C2B67-5454-4F9A-A730-1EF62892C8B6}">
      <dgm:prSet/>
      <dgm:spPr/>
      <dgm:t>
        <a:bodyPr/>
        <a:lstStyle/>
        <a:p>
          <a:endParaRPr lang="en-GB"/>
        </a:p>
      </dgm:t>
    </dgm:pt>
    <dgm:pt modelId="{D19BAF51-AC76-4F31-A159-2AED61615FDF}">
      <dgm:prSet phldrT="[Text]" custT="1"/>
      <dgm:spPr>
        <a:solidFill>
          <a:srgbClr val="BDF9B1"/>
        </a:solidFill>
      </dgm:spPr>
      <dgm:t>
        <a:bodyPr/>
        <a:lstStyle/>
        <a:p>
          <a:r>
            <a:rPr lang="en-GB" sz="1050" b="1" dirty="0">
              <a:solidFill>
                <a:schemeClr val="tx1"/>
              </a:solidFill>
              <a:latin typeface="Arial" panose="020B0604020202020204" pitchFamily="34" charset="0"/>
              <a:cs typeface="Arial" panose="020B0604020202020204" pitchFamily="34" charset="0"/>
            </a:rPr>
            <a:t>After</a:t>
          </a:r>
          <a:r>
            <a:rPr lang="en-GB" sz="1050" b="1" baseline="0" dirty="0">
              <a:solidFill>
                <a:schemeClr val="tx1"/>
              </a:solidFill>
              <a:latin typeface="Arial" panose="020B0604020202020204" pitchFamily="34" charset="0"/>
              <a:cs typeface="Arial" panose="020B0604020202020204" pitchFamily="34" charset="0"/>
            </a:rPr>
            <a:t> the meeting: </a:t>
          </a:r>
        </a:p>
        <a:p>
          <a:r>
            <a:rPr lang="en-GB" sz="1050" b="1" baseline="0" dirty="0">
              <a:solidFill>
                <a:schemeClr val="tx1"/>
              </a:solidFill>
              <a:latin typeface="Arial" panose="020B0604020202020204" pitchFamily="34" charset="0"/>
              <a:cs typeface="Arial" panose="020B0604020202020204" pitchFamily="34" charset="0"/>
            </a:rPr>
            <a:t>Provider submits an updated Provider Improvement Plan to the Service Manager within 5 working days of the meeting </a:t>
          </a:r>
          <a:endParaRPr lang="en-GB" sz="1050" b="1" dirty="0">
            <a:solidFill>
              <a:schemeClr val="tx1"/>
            </a:solidFill>
            <a:latin typeface="Arial" panose="020B0604020202020204" pitchFamily="34" charset="0"/>
            <a:cs typeface="Arial" panose="020B0604020202020204" pitchFamily="34" charset="0"/>
          </a:endParaRPr>
        </a:p>
      </dgm:t>
    </dgm:pt>
    <dgm:pt modelId="{332C1D0B-19BF-4827-8ADD-92850ED93F1A}" type="parTrans" cxnId="{28B4A0E7-9A5C-406C-8F73-AC87CDA93D20}">
      <dgm:prSet/>
      <dgm:spPr/>
      <dgm:t>
        <a:bodyPr/>
        <a:lstStyle/>
        <a:p>
          <a:endParaRPr lang="en-GB"/>
        </a:p>
      </dgm:t>
    </dgm:pt>
    <dgm:pt modelId="{0E3F534B-1170-4154-99D8-70CC4A97B1C3}" type="sibTrans" cxnId="{28B4A0E7-9A5C-406C-8F73-AC87CDA93D20}">
      <dgm:prSet/>
      <dgm:spPr/>
      <dgm:t>
        <a:bodyPr/>
        <a:lstStyle/>
        <a:p>
          <a:endParaRPr lang="en-GB"/>
        </a:p>
      </dgm:t>
    </dgm:pt>
    <dgm:pt modelId="{C8EF2E7C-A83A-4AFC-89EF-9CF9AA0C0839}">
      <dgm:prSet phldrT="[Text]" custT="1"/>
      <dgm:spPr>
        <a:solidFill>
          <a:srgbClr val="BDF9B1"/>
        </a:solidFill>
      </dgm:spPr>
      <dgm:t>
        <a:bodyPr/>
        <a:lstStyle/>
        <a:p>
          <a:r>
            <a:rPr lang="en-GB" sz="1050" b="1" dirty="0">
              <a:solidFill>
                <a:schemeClr val="tx1"/>
              </a:solidFill>
              <a:latin typeface="Arial" panose="020B0604020202020204" pitchFamily="34" charset="0"/>
              <a:cs typeface="Arial" panose="020B0604020202020204" pitchFamily="34" charset="0"/>
            </a:rPr>
            <a:t>Service Manager and Quality Team  validates the Provider Improvement Plan  </a:t>
          </a:r>
        </a:p>
        <a:p>
          <a:r>
            <a:rPr lang="en-GB" sz="1050" b="1" dirty="0">
              <a:solidFill>
                <a:schemeClr val="tx1"/>
              </a:solidFill>
              <a:latin typeface="Arial" panose="020B0604020202020204" pitchFamily="34" charset="0"/>
              <a:cs typeface="Arial" panose="020B0604020202020204" pitchFamily="34" charset="0"/>
            </a:rPr>
            <a:t>within 2 working days of receipt </a:t>
          </a:r>
        </a:p>
        <a:p>
          <a:r>
            <a:rPr lang="en-GB" sz="1050" b="1" dirty="0">
              <a:solidFill>
                <a:schemeClr val="tx1"/>
              </a:solidFill>
              <a:latin typeface="Arial" panose="020B0604020202020204" pitchFamily="34" charset="0"/>
              <a:cs typeface="Arial" panose="020B0604020202020204" pitchFamily="34" charset="0"/>
            </a:rPr>
            <a:t>To ensure a proportionate approach to risk</a:t>
          </a:r>
        </a:p>
        <a:p>
          <a:r>
            <a:rPr lang="en-GB" sz="1050" b="1" dirty="0">
              <a:solidFill>
                <a:schemeClr val="tx1"/>
              </a:solidFill>
              <a:latin typeface="Arial" panose="020B0604020202020204" pitchFamily="34" charset="0"/>
              <a:cs typeface="Arial" panose="020B0604020202020204" pitchFamily="34" charset="0"/>
            </a:rPr>
            <a:t>Feedback to the provider whether the plan is acceptable/not acceptable</a:t>
          </a:r>
        </a:p>
        <a:p>
          <a:endParaRPr lang="en-GB" sz="900" b="1" dirty="0"/>
        </a:p>
      </dgm:t>
    </dgm:pt>
    <dgm:pt modelId="{196D8CDF-1780-4886-BE47-0DCBBDBEDCC4}" type="parTrans" cxnId="{50FA4819-B7E0-4E7B-A5E0-31FB556DD987}">
      <dgm:prSet/>
      <dgm:spPr/>
      <dgm:t>
        <a:bodyPr/>
        <a:lstStyle/>
        <a:p>
          <a:endParaRPr lang="en-GB"/>
        </a:p>
      </dgm:t>
    </dgm:pt>
    <dgm:pt modelId="{6083E9BE-1204-4379-87A6-3F3AEE033906}" type="sibTrans" cxnId="{50FA4819-B7E0-4E7B-A5E0-31FB556DD987}">
      <dgm:prSet/>
      <dgm:spPr/>
      <dgm:t>
        <a:bodyPr/>
        <a:lstStyle/>
        <a:p>
          <a:endParaRPr lang="en-GB"/>
        </a:p>
      </dgm:t>
    </dgm:pt>
    <dgm:pt modelId="{1789CDE2-7A41-439D-94E7-36F594E8023F}">
      <dgm:prSet custT="1"/>
      <dgm:spPr>
        <a:solidFill>
          <a:srgbClr val="BDF9B1"/>
        </a:solidFill>
      </dgm:spPr>
      <dgm:t>
        <a:bodyPr/>
        <a:lstStyle/>
        <a:p>
          <a:r>
            <a:rPr lang="en-GB" sz="1050" b="1" dirty="0">
              <a:solidFill>
                <a:schemeClr val="tx1"/>
              </a:solidFill>
              <a:latin typeface="Arial" panose="020B0604020202020204" pitchFamily="34" charset="0"/>
              <a:cs typeface="Arial" panose="020B0604020202020204" pitchFamily="34" charset="0"/>
            </a:rPr>
            <a:t>If Improvements are not made by the Provider this is escalated to Senior Managers in Adults Social Care</a:t>
          </a:r>
        </a:p>
      </dgm:t>
    </dgm:pt>
    <dgm:pt modelId="{4131DB91-6288-4EC2-8F7E-3BE3669A1C46}" type="parTrans" cxnId="{2F2C5F68-77DC-4E3B-9C4F-34D0EE3E2182}">
      <dgm:prSet/>
      <dgm:spPr/>
      <dgm:t>
        <a:bodyPr/>
        <a:lstStyle/>
        <a:p>
          <a:endParaRPr lang="en-GB"/>
        </a:p>
      </dgm:t>
    </dgm:pt>
    <dgm:pt modelId="{5B209F35-FFF5-4D20-BC14-6D92C942F26D}" type="sibTrans" cxnId="{2F2C5F68-77DC-4E3B-9C4F-34D0EE3E2182}">
      <dgm:prSet/>
      <dgm:spPr/>
      <dgm:t>
        <a:bodyPr/>
        <a:lstStyle/>
        <a:p>
          <a:endParaRPr lang="en-GB"/>
        </a:p>
      </dgm:t>
    </dgm:pt>
    <dgm:pt modelId="{282CCFBE-93AC-483A-9C08-DFA7D18826EE}" type="pres">
      <dgm:prSet presAssocID="{74DD2DA1-BEF2-4C97-AE7B-6077B717AC87}" presName="Name0" presStyleCnt="0">
        <dgm:presLayoutVars>
          <dgm:dir/>
          <dgm:resizeHandles val="exact"/>
        </dgm:presLayoutVars>
      </dgm:prSet>
      <dgm:spPr/>
    </dgm:pt>
    <dgm:pt modelId="{ED26BCF1-7A42-466D-99D0-C1FB5E18BE8A}" type="pres">
      <dgm:prSet presAssocID="{D4175774-6A36-4494-AC3D-F81B4C3C2B4B}" presName="node" presStyleLbl="node1" presStyleIdx="0" presStyleCnt="5">
        <dgm:presLayoutVars>
          <dgm:bulletEnabled val="1"/>
        </dgm:presLayoutVars>
      </dgm:prSet>
      <dgm:spPr/>
    </dgm:pt>
    <dgm:pt modelId="{58DFAC2F-0554-4290-89F7-F59B270C6359}" type="pres">
      <dgm:prSet presAssocID="{65388DE9-E540-45AC-B7EB-B84351C2CFE6}" presName="sibTrans" presStyleLbl="sibTrans1D1" presStyleIdx="0" presStyleCnt="4"/>
      <dgm:spPr/>
    </dgm:pt>
    <dgm:pt modelId="{EFB01CC6-71E4-4148-A056-E72FE8110209}" type="pres">
      <dgm:prSet presAssocID="{65388DE9-E540-45AC-B7EB-B84351C2CFE6}" presName="connectorText" presStyleLbl="sibTrans1D1" presStyleIdx="0" presStyleCnt="4"/>
      <dgm:spPr/>
    </dgm:pt>
    <dgm:pt modelId="{3F770A5A-AC62-440E-9D32-8BE046EEECDC}" type="pres">
      <dgm:prSet presAssocID="{28E96F23-B890-43F5-BDFF-62EC0721159C}" presName="node" presStyleLbl="node1" presStyleIdx="1" presStyleCnt="5" custScaleX="128727" custScaleY="103919" custLinFactNeighborY="-1569">
        <dgm:presLayoutVars>
          <dgm:bulletEnabled val="1"/>
        </dgm:presLayoutVars>
      </dgm:prSet>
      <dgm:spPr/>
    </dgm:pt>
    <dgm:pt modelId="{C93A4286-BD24-410C-AD9C-31E9A1C587B5}" type="pres">
      <dgm:prSet presAssocID="{842D281A-FC27-4BFC-9D28-75E4AE5A53AE}" presName="sibTrans" presStyleLbl="sibTrans1D1" presStyleIdx="1" presStyleCnt="4"/>
      <dgm:spPr/>
    </dgm:pt>
    <dgm:pt modelId="{1546E9AD-9A36-474B-8380-598FB5D6AFA3}" type="pres">
      <dgm:prSet presAssocID="{842D281A-FC27-4BFC-9D28-75E4AE5A53AE}" presName="connectorText" presStyleLbl="sibTrans1D1" presStyleIdx="1" presStyleCnt="4"/>
      <dgm:spPr/>
    </dgm:pt>
    <dgm:pt modelId="{7FBEBACD-F9F3-4A4F-B19E-98CE65F9207F}" type="pres">
      <dgm:prSet presAssocID="{D19BAF51-AC76-4F31-A159-2AED61615FDF}" presName="node" presStyleLbl="node1" presStyleIdx="2" presStyleCnt="5" custLinFactNeighborX="-990" custLinFactNeighborY="-524">
        <dgm:presLayoutVars>
          <dgm:bulletEnabled val="1"/>
        </dgm:presLayoutVars>
      </dgm:prSet>
      <dgm:spPr/>
    </dgm:pt>
    <dgm:pt modelId="{F8F832FB-B2DD-44D8-9861-FC45AC8C7D5D}" type="pres">
      <dgm:prSet presAssocID="{0E3F534B-1170-4154-99D8-70CC4A97B1C3}" presName="sibTrans" presStyleLbl="sibTrans1D1" presStyleIdx="2" presStyleCnt="4"/>
      <dgm:spPr/>
    </dgm:pt>
    <dgm:pt modelId="{947C4C56-F3BD-4F12-961C-AFAAC2E04EE8}" type="pres">
      <dgm:prSet presAssocID="{0E3F534B-1170-4154-99D8-70CC4A97B1C3}" presName="connectorText" presStyleLbl="sibTrans1D1" presStyleIdx="2" presStyleCnt="4"/>
      <dgm:spPr/>
    </dgm:pt>
    <dgm:pt modelId="{9E9FFEE6-844F-4FC2-8547-8FB3DC04E51C}" type="pres">
      <dgm:prSet presAssocID="{C8EF2E7C-A83A-4AFC-89EF-9CF9AA0C0839}" presName="node" presStyleLbl="node1" presStyleIdx="3" presStyleCnt="5" custLinFactNeighborX="362" custLinFactNeighborY="1569">
        <dgm:presLayoutVars>
          <dgm:bulletEnabled val="1"/>
        </dgm:presLayoutVars>
      </dgm:prSet>
      <dgm:spPr/>
    </dgm:pt>
    <dgm:pt modelId="{E59B540C-A298-4B3F-B3B4-A15C94E71758}" type="pres">
      <dgm:prSet presAssocID="{6083E9BE-1204-4379-87A6-3F3AEE033906}" presName="sibTrans" presStyleLbl="sibTrans1D1" presStyleIdx="3" presStyleCnt="4"/>
      <dgm:spPr/>
    </dgm:pt>
    <dgm:pt modelId="{1D0D7186-C45F-4A14-8E8E-E6B64EC9FC14}" type="pres">
      <dgm:prSet presAssocID="{6083E9BE-1204-4379-87A6-3F3AEE033906}" presName="connectorText" presStyleLbl="sibTrans1D1" presStyleIdx="3" presStyleCnt="4"/>
      <dgm:spPr/>
    </dgm:pt>
    <dgm:pt modelId="{852A605F-7B8F-4C28-A8E6-93A0A0823DEC}" type="pres">
      <dgm:prSet presAssocID="{1789CDE2-7A41-439D-94E7-36F594E8023F}" presName="node" presStyleLbl="node1" presStyleIdx="4" presStyleCnt="5" custLinFactNeighborY="523">
        <dgm:presLayoutVars>
          <dgm:bulletEnabled val="1"/>
        </dgm:presLayoutVars>
      </dgm:prSet>
      <dgm:spPr/>
    </dgm:pt>
  </dgm:ptLst>
  <dgm:cxnLst>
    <dgm:cxn modelId="{E535D210-C904-4B6F-97FD-08EA90C590E7}" type="presOf" srcId="{D4175774-6A36-4494-AC3D-F81B4C3C2B4B}" destId="{ED26BCF1-7A42-466D-99D0-C1FB5E18BE8A}" srcOrd="0" destOrd="0" presId="urn:microsoft.com/office/officeart/2005/8/layout/bProcess3"/>
    <dgm:cxn modelId="{50FA4819-B7E0-4E7B-A5E0-31FB556DD987}" srcId="{74DD2DA1-BEF2-4C97-AE7B-6077B717AC87}" destId="{C8EF2E7C-A83A-4AFC-89EF-9CF9AA0C0839}" srcOrd="3" destOrd="0" parTransId="{196D8CDF-1780-4886-BE47-0DCBBDBEDCC4}" sibTransId="{6083E9BE-1204-4379-87A6-3F3AEE033906}"/>
    <dgm:cxn modelId="{2287061C-6F8F-4727-B905-A1B1C36F8519}" type="presOf" srcId="{842D281A-FC27-4BFC-9D28-75E4AE5A53AE}" destId="{1546E9AD-9A36-474B-8380-598FB5D6AFA3}" srcOrd="1" destOrd="0" presId="urn:microsoft.com/office/officeart/2005/8/layout/bProcess3"/>
    <dgm:cxn modelId="{DD3E2B27-E274-4E7D-AA75-8D15C4220947}" type="presOf" srcId="{1789CDE2-7A41-439D-94E7-36F594E8023F}" destId="{852A605F-7B8F-4C28-A8E6-93A0A0823DEC}" srcOrd="0" destOrd="0" presId="urn:microsoft.com/office/officeart/2005/8/layout/bProcess3"/>
    <dgm:cxn modelId="{35C6895E-5DD4-491B-8FA0-2198BA417739}" srcId="{74DD2DA1-BEF2-4C97-AE7B-6077B717AC87}" destId="{D4175774-6A36-4494-AC3D-F81B4C3C2B4B}" srcOrd="0" destOrd="0" parTransId="{A036F1E2-DBBF-4E4A-8C6F-DD16773E260D}" sibTransId="{65388DE9-E540-45AC-B7EB-B84351C2CFE6}"/>
    <dgm:cxn modelId="{646C2B67-5454-4F9A-A730-1EF62892C8B6}" srcId="{74DD2DA1-BEF2-4C97-AE7B-6077B717AC87}" destId="{28E96F23-B890-43F5-BDFF-62EC0721159C}" srcOrd="1" destOrd="0" parTransId="{E23A2BDE-291E-45A2-86F0-8DB9B7FA84CE}" sibTransId="{842D281A-FC27-4BFC-9D28-75E4AE5A53AE}"/>
    <dgm:cxn modelId="{2F2C5F68-77DC-4E3B-9C4F-34D0EE3E2182}" srcId="{74DD2DA1-BEF2-4C97-AE7B-6077B717AC87}" destId="{1789CDE2-7A41-439D-94E7-36F594E8023F}" srcOrd="4" destOrd="0" parTransId="{4131DB91-6288-4EC2-8F7E-3BE3669A1C46}" sibTransId="{5B209F35-FFF5-4D20-BC14-6D92C942F26D}"/>
    <dgm:cxn modelId="{DE61815A-47ED-4BBE-BE93-B6937AA65894}" type="presOf" srcId="{65388DE9-E540-45AC-B7EB-B84351C2CFE6}" destId="{58DFAC2F-0554-4290-89F7-F59B270C6359}" srcOrd="0" destOrd="0" presId="urn:microsoft.com/office/officeart/2005/8/layout/bProcess3"/>
    <dgm:cxn modelId="{0B56648F-B78A-459A-B642-EE7096B81245}" type="presOf" srcId="{0E3F534B-1170-4154-99D8-70CC4A97B1C3}" destId="{947C4C56-F3BD-4F12-961C-AFAAC2E04EE8}" srcOrd="1" destOrd="0" presId="urn:microsoft.com/office/officeart/2005/8/layout/bProcess3"/>
    <dgm:cxn modelId="{EBA8C0A1-39F0-4C9A-B842-741541AFBCF7}" type="presOf" srcId="{842D281A-FC27-4BFC-9D28-75E4AE5A53AE}" destId="{C93A4286-BD24-410C-AD9C-31E9A1C587B5}" srcOrd="0" destOrd="0" presId="urn:microsoft.com/office/officeart/2005/8/layout/bProcess3"/>
    <dgm:cxn modelId="{17B570A9-410C-40A4-93E2-CF34F8549B37}" type="presOf" srcId="{C8EF2E7C-A83A-4AFC-89EF-9CF9AA0C0839}" destId="{9E9FFEE6-844F-4FC2-8547-8FB3DC04E51C}" srcOrd="0" destOrd="0" presId="urn:microsoft.com/office/officeart/2005/8/layout/bProcess3"/>
    <dgm:cxn modelId="{CD0B5BB1-98F6-4CAD-9558-0E80917324EE}" type="presOf" srcId="{74DD2DA1-BEF2-4C97-AE7B-6077B717AC87}" destId="{282CCFBE-93AC-483A-9C08-DFA7D18826EE}" srcOrd="0" destOrd="0" presId="urn:microsoft.com/office/officeart/2005/8/layout/bProcess3"/>
    <dgm:cxn modelId="{5F9E0BB8-8893-49B8-9C12-27889DA53EDF}" type="presOf" srcId="{65388DE9-E540-45AC-B7EB-B84351C2CFE6}" destId="{EFB01CC6-71E4-4148-A056-E72FE8110209}" srcOrd="1" destOrd="0" presId="urn:microsoft.com/office/officeart/2005/8/layout/bProcess3"/>
    <dgm:cxn modelId="{E1ED63C1-286E-4F9D-8631-28E76487D909}" type="presOf" srcId="{D19BAF51-AC76-4F31-A159-2AED61615FDF}" destId="{7FBEBACD-F9F3-4A4F-B19E-98CE65F9207F}" srcOrd="0" destOrd="0" presId="urn:microsoft.com/office/officeart/2005/8/layout/bProcess3"/>
    <dgm:cxn modelId="{1C387CD0-A0AE-441D-B3D0-E175FB84E743}" type="presOf" srcId="{6083E9BE-1204-4379-87A6-3F3AEE033906}" destId="{1D0D7186-C45F-4A14-8E8E-E6B64EC9FC14}" srcOrd="1" destOrd="0" presId="urn:microsoft.com/office/officeart/2005/8/layout/bProcess3"/>
    <dgm:cxn modelId="{6B859DDE-6983-4500-AB3A-7576FF0AAD60}" type="presOf" srcId="{28E96F23-B890-43F5-BDFF-62EC0721159C}" destId="{3F770A5A-AC62-440E-9D32-8BE046EEECDC}" srcOrd="0" destOrd="0" presId="urn:microsoft.com/office/officeart/2005/8/layout/bProcess3"/>
    <dgm:cxn modelId="{9577FBDF-5613-4FF2-952E-F12B396E3FBA}" type="presOf" srcId="{0E3F534B-1170-4154-99D8-70CC4A97B1C3}" destId="{F8F832FB-B2DD-44D8-9861-FC45AC8C7D5D}" srcOrd="0" destOrd="0" presId="urn:microsoft.com/office/officeart/2005/8/layout/bProcess3"/>
    <dgm:cxn modelId="{28B4A0E7-9A5C-406C-8F73-AC87CDA93D20}" srcId="{74DD2DA1-BEF2-4C97-AE7B-6077B717AC87}" destId="{D19BAF51-AC76-4F31-A159-2AED61615FDF}" srcOrd="2" destOrd="0" parTransId="{332C1D0B-19BF-4827-8ADD-92850ED93F1A}" sibTransId="{0E3F534B-1170-4154-99D8-70CC4A97B1C3}"/>
    <dgm:cxn modelId="{138580FF-D31A-4F3B-B586-D7B56E220192}" type="presOf" srcId="{6083E9BE-1204-4379-87A6-3F3AEE033906}" destId="{E59B540C-A298-4B3F-B3B4-A15C94E71758}" srcOrd="0" destOrd="0" presId="urn:microsoft.com/office/officeart/2005/8/layout/bProcess3"/>
    <dgm:cxn modelId="{51650999-51E1-4EBA-AB07-ECE8FF89EA43}" type="presParOf" srcId="{282CCFBE-93AC-483A-9C08-DFA7D18826EE}" destId="{ED26BCF1-7A42-466D-99D0-C1FB5E18BE8A}" srcOrd="0" destOrd="0" presId="urn:microsoft.com/office/officeart/2005/8/layout/bProcess3"/>
    <dgm:cxn modelId="{B0069E7F-621D-4B96-8650-05CC83514A12}" type="presParOf" srcId="{282CCFBE-93AC-483A-9C08-DFA7D18826EE}" destId="{58DFAC2F-0554-4290-89F7-F59B270C6359}" srcOrd="1" destOrd="0" presId="urn:microsoft.com/office/officeart/2005/8/layout/bProcess3"/>
    <dgm:cxn modelId="{3C01A280-65B0-4501-8174-60BF37AB3827}" type="presParOf" srcId="{58DFAC2F-0554-4290-89F7-F59B270C6359}" destId="{EFB01CC6-71E4-4148-A056-E72FE8110209}" srcOrd="0" destOrd="0" presId="urn:microsoft.com/office/officeart/2005/8/layout/bProcess3"/>
    <dgm:cxn modelId="{9FF937D7-D765-4F76-BFCD-DCA40CCEA3B9}" type="presParOf" srcId="{282CCFBE-93AC-483A-9C08-DFA7D18826EE}" destId="{3F770A5A-AC62-440E-9D32-8BE046EEECDC}" srcOrd="2" destOrd="0" presId="urn:microsoft.com/office/officeart/2005/8/layout/bProcess3"/>
    <dgm:cxn modelId="{0622565E-352F-41DD-B651-CC50B9F6ED39}" type="presParOf" srcId="{282CCFBE-93AC-483A-9C08-DFA7D18826EE}" destId="{C93A4286-BD24-410C-AD9C-31E9A1C587B5}" srcOrd="3" destOrd="0" presId="urn:microsoft.com/office/officeart/2005/8/layout/bProcess3"/>
    <dgm:cxn modelId="{8489BDEE-9D74-4E74-8D9F-753854FD2FC4}" type="presParOf" srcId="{C93A4286-BD24-410C-AD9C-31E9A1C587B5}" destId="{1546E9AD-9A36-474B-8380-598FB5D6AFA3}" srcOrd="0" destOrd="0" presId="urn:microsoft.com/office/officeart/2005/8/layout/bProcess3"/>
    <dgm:cxn modelId="{2102ED2A-43B0-47C8-B03F-5F1DE082C46A}" type="presParOf" srcId="{282CCFBE-93AC-483A-9C08-DFA7D18826EE}" destId="{7FBEBACD-F9F3-4A4F-B19E-98CE65F9207F}" srcOrd="4" destOrd="0" presId="urn:microsoft.com/office/officeart/2005/8/layout/bProcess3"/>
    <dgm:cxn modelId="{94484B96-B824-4B2B-81AD-99E2548B6B62}" type="presParOf" srcId="{282CCFBE-93AC-483A-9C08-DFA7D18826EE}" destId="{F8F832FB-B2DD-44D8-9861-FC45AC8C7D5D}" srcOrd="5" destOrd="0" presId="urn:microsoft.com/office/officeart/2005/8/layout/bProcess3"/>
    <dgm:cxn modelId="{F1CFC75C-AD95-45C3-A343-DB80134C30C2}" type="presParOf" srcId="{F8F832FB-B2DD-44D8-9861-FC45AC8C7D5D}" destId="{947C4C56-F3BD-4F12-961C-AFAAC2E04EE8}" srcOrd="0" destOrd="0" presId="urn:microsoft.com/office/officeart/2005/8/layout/bProcess3"/>
    <dgm:cxn modelId="{483D4B0E-94AE-444D-B7CB-B1F3CAE8C910}" type="presParOf" srcId="{282CCFBE-93AC-483A-9C08-DFA7D18826EE}" destId="{9E9FFEE6-844F-4FC2-8547-8FB3DC04E51C}" srcOrd="6" destOrd="0" presId="urn:microsoft.com/office/officeart/2005/8/layout/bProcess3"/>
    <dgm:cxn modelId="{EBCC3E54-3A67-4335-A980-6AA32966633B}" type="presParOf" srcId="{282CCFBE-93AC-483A-9C08-DFA7D18826EE}" destId="{E59B540C-A298-4B3F-B3B4-A15C94E71758}" srcOrd="7" destOrd="0" presId="urn:microsoft.com/office/officeart/2005/8/layout/bProcess3"/>
    <dgm:cxn modelId="{5A378B31-C608-43AA-BC98-4E9862AD03FD}" type="presParOf" srcId="{E59B540C-A298-4B3F-B3B4-A15C94E71758}" destId="{1D0D7186-C45F-4A14-8E8E-E6B64EC9FC14}" srcOrd="0" destOrd="0" presId="urn:microsoft.com/office/officeart/2005/8/layout/bProcess3"/>
    <dgm:cxn modelId="{82E3A1FB-43C3-4BF6-A4F3-DC072F49F974}" type="presParOf" srcId="{282CCFBE-93AC-483A-9C08-DFA7D18826EE}" destId="{852A605F-7B8F-4C28-A8E6-93A0A0823DEC}"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DD2DA1-BEF2-4C97-AE7B-6077B717AC8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D4175774-6A36-4494-AC3D-F81B4C3C2B4B}">
      <dgm:prSet phldrT="[Text]" custT="1"/>
      <dgm:spPr>
        <a:solidFill>
          <a:schemeClr val="accent6">
            <a:lumMod val="40000"/>
            <a:lumOff val="60000"/>
          </a:schemeClr>
        </a:solidFill>
      </dgm:spPr>
      <dgm:t>
        <a:bodyPr/>
        <a:lstStyle/>
        <a:p>
          <a:r>
            <a:rPr lang="en-GB" sz="1200" b="1" dirty="0">
              <a:solidFill>
                <a:schemeClr val="tx1"/>
              </a:solidFill>
              <a:latin typeface="Arial" panose="020B0604020202020204" pitchFamily="34" charset="0"/>
              <a:cs typeface="Arial" panose="020B0604020202020204" pitchFamily="34" charset="0"/>
            </a:rPr>
            <a:t>Attendees:</a:t>
          </a:r>
        </a:p>
        <a:p>
          <a:r>
            <a:rPr lang="en-GB" sz="1200" b="1" dirty="0">
              <a:solidFill>
                <a:schemeClr val="tx1"/>
              </a:solidFill>
              <a:latin typeface="Arial" panose="020B0604020202020204" pitchFamily="34" charset="0"/>
              <a:cs typeface="Arial" panose="020B0604020202020204" pitchFamily="34" charset="0"/>
            </a:rPr>
            <a:t>Service Manager (Chairperson)</a:t>
          </a:r>
        </a:p>
        <a:p>
          <a:r>
            <a:rPr lang="en-GB" sz="1200" b="1" dirty="0">
              <a:solidFill>
                <a:schemeClr val="tx1"/>
              </a:solidFill>
              <a:latin typeface="Arial" panose="020B0604020202020204" pitchFamily="34" charset="0"/>
              <a:cs typeface="Arial" panose="020B0604020202020204" pitchFamily="34" charset="0"/>
            </a:rPr>
            <a:t>Quality Team</a:t>
          </a:r>
        </a:p>
        <a:p>
          <a:r>
            <a:rPr lang="en-GB" sz="1200" b="1" dirty="0">
              <a:solidFill>
                <a:schemeClr val="tx1"/>
              </a:solidFill>
              <a:latin typeface="Arial" panose="020B0604020202020204" pitchFamily="34" charset="0"/>
              <a:cs typeface="Arial" panose="020B0604020202020204" pitchFamily="34" charset="0"/>
            </a:rPr>
            <a:t>Police (if required)</a:t>
          </a:r>
        </a:p>
        <a:p>
          <a:r>
            <a:rPr lang="en-GB" sz="1200" b="1" dirty="0">
              <a:solidFill>
                <a:schemeClr val="tx1"/>
              </a:solidFill>
              <a:latin typeface="Arial" panose="020B0604020202020204" pitchFamily="34" charset="0"/>
              <a:cs typeface="Arial" panose="020B0604020202020204" pitchFamily="34" charset="0"/>
            </a:rPr>
            <a:t>Provider i.e.  Registered Manager or Nominated Individual),  Health Commissioners, CQC, Health Commissioners, other partner organisations</a:t>
          </a:r>
        </a:p>
        <a:p>
          <a:r>
            <a:rPr lang="en-GB" sz="1200" b="1" dirty="0">
              <a:solidFill>
                <a:schemeClr val="tx1"/>
              </a:solidFill>
              <a:latin typeface="Arial" panose="020B0604020202020204" pitchFamily="34" charset="0"/>
              <a:cs typeface="Arial" panose="020B0604020202020204" pitchFamily="34" charset="0"/>
            </a:rPr>
            <a:t> N.b. list is not exhaustive</a:t>
          </a:r>
        </a:p>
      </dgm:t>
    </dgm:pt>
    <dgm:pt modelId="{A036F1E2-DBBF-4E4A-8C6F-DD16773E260D}" type="parTrans" cxnId="{35C6895E-5DD4-491B-8FA0-2198BA417739}">
      <dgm:prSet/>
      <dgm:spPr/>
      <dgm:t>
        <a:bodyPr/>
        <a:lstStyle/>
        <a:p>
          <a:endParaRPr lang="en-GB"/>
        </a:p>
      </dgm:t>
    </dgm:pt>
    <dgm:pt modelId="{65388DE9-E540-45AC-B7EB-B84351C2CFE6}" type="sibTrans" cxnId="{35C6895E-5DD4-491B-8FA0-2198BA417739}">
      <dgm:prSet/>
      <dgm:spPr/>
      <dgm:t>
        <a:bodyPr/>
        <a:lstStyle/>
        <a:p>
          <a:endParaRPr lang="en-GB"/>
        </a:p>
      </dgm:t>
    </dgm:pt>
    <dgm:pt modelId="{28E96F23-B890-43F5-BDFF-62EC0721159C}">
      <dgm:prSet phldrT="[Text]" custT="1"/>
      <dgm:spPr>
        <a:solidFill>
          <a:schemeClr val="accent6">
            <a:lumMod val="40000"/>
            <a:lumOff val="60000"/>
          </a:schemeClr>
        </a:solidFill>
      </dgm:spPr>
      <dgm:t>
        <a:bodyPr/>
        <a:lstStyle/>
        <a:p>
          <a:r>
            <a:rPr lang="en-GB" sz="1200" b="1" dirty="0">
              <a:solidFill>
                <a:schemeClr val="tx1"/>
              </a:solidFill>
              <a:latin typeface="Arial" panose="020B0604020202020204" pitchFamily="34" charset="0"/>
              <a:cs typeface="Arial" panose="020B0604020202020204" pitchFamily="34" charset="0"/>
            </a:rPr>
            <a:t>Review: </a:t>
          </a:r>
        </a:p>
        <a:p>
          <a:r>
            <a:rPr lang="en-GB" sz="1200" b="1" dirty="0">
              <a:solidFill>
                <a:schemeClr val="tx1"/>
              </a:solidFill>
              <a:latin typeface="Arial" panose="020B0604020202020204" pitchFamily="34" charset="0"/>
              <a:cs typeface="Arial" panose="020B0604020202020204" pitchFamily="34" charset="0"/>
            </a:rPr>
            <a:t>New/ongoing safeguarding concerns</a:t>
          </a:r>
        </a:p>
        <a:p>
          <a:r>
            <a:rPr lang="en-GB" sz="1200" b="1" dirty="0">
              <a:solidFill>
                <a:schemeClr val="tx1"/>
              </a:solidFill>
              <a:latin typeface="Arial" panose="020B0604020202020204" pitchFamily="34" charset="0"/>
              <a:cs typeface="Arial" panose="020B0604020202020204" pitchFamily="34" charset="0"/>
            </a:rPr>
            <a:t>Review the  Provider Improvement Plan</a:t>
          </a:r>
        </a:p>
        <a:p>
          <a:r>
            <a:rPr lang="en-GB" sz="1200" b="1" dirty="0">
              <a:solidFill>
                <a:schemeClr val="tx1"/>
              </a:solidFill>
              <a:latin typeface="Arial" panose="020B0604020202020204" pitchFamily="34" charset="0"/>
              <a:cs typeface="Arial" panose="020B0604020202020204" pitchFamily="34" charset="0"/>
            </a:rPr>
            <a:t>Discuss and review  interventions to support the provider</a:t>
          </a:r>
        </a:p>
        <a:p>
          <a:endParaRPr lang="en-GB" sz="1200" b="1" dirty="0">
            <a:solidFill>
              <a:schemeClr val="tx1"/>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Communication Plan with people who use the service/ their families/ representatives/ Professional advocate. </a:t>
          </a:r>
        </a:p>
        <a:p>
          <a:endParaRPr lang="en-GB" sz="900" b="1" dirty="0">
            <a:solidFill>
              <a:schemeClr val="tx1"/>
            </a:solidFill>
            <a:latin typeface="Arial" panose="020B0604020202020204" pitchFamily="34" charset="0"/>
            <a:cs typeface="Arial" panose="020B0604020202020204" pitchFamily="34" charset="0"/>
          </a:endParaRPr>
        </a:p>
      </dgm:t>
    </dgm:pt>
    <dgm:pt modelId="{E23A2BDE-291E-45A2-86F0-8DB9B7FA84CE}" type="parTrans" cxnId="{646C2B67-5454-4F9A-A730-1EF62892C8B6}">
      <dgm:prSet/>
      <dgm:spPr/>
      <dgm:t>
        <a:bodyPr/>
        <a:lstStyle/>
        <a:p>
          <a:endParaRPr lang="en-GB"/>
        </a:p>
      </dgm:t>
    </dgm:pt>
    <dgm:pt modelId="{842D281A-FC27-4BFC-9D28-75E4AE5A53AE}" type="sibTrans" cxnId="{646C2B67-5454-4F9A-A730-1EF62892C8B6}">
      <dgm:prSet/>
      <dgm:spPr/>
      <dgm:t>
        <a:bodyPr/>
        <a:lstStyle/>
        <a:p>
          <a:endParaRPr lang="en-GB"/>
        </a:p>
      </dgm:t>
    </dgm:pt>
    <dgm:pt modelId="{D19BAF51-AC76-4F31-A159-2AED61615FDF}">
      <dgm:prSet phldrT="[Text]" custT="1"/>
      <dgm:spPr>
        <a:solidFill>
          <a:schemeClr val="accent6">
            <a:lumMod val="40000"/>
            <a:lumOff val="60000"/>
          </a:schemeClr>
        </a:solidFill>
      </dgm:spPr>
      <dgm:t>
        <a:bodyPr/>
        <a:lstStyle/>
        <a:p>
          <a:endParaRPr lang="en-GB" sz="1100" b="1" dirty="0">
            <a:solidFill>
              <a:schemeClr val="tx1"/>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Exit Organisational Safeguarding? </a:t>
          </a:r>
        </a:p>
        <a:p>
          <a:r>
            <a:rPr lang="en-GB" sz="1200" b="1" dirty="0">
              <a:solidFill>
                <a:schemeClr val="tx1"/>
              </a:solidFill>
              <a:latin typeface="Arial" panose="020B0604020202020204" pitchFamily="34" charset="0"/>
              <a:cs typeface="Arial" panose="020B0604020202020204" pitchFamily="34" charset="0"/>
            </a:rPr>
            <a:t>The Organisational Safeguarding Process will come to an end  and the decision will be recorded in the minutes of the Organisational Review meeting as evidence- based improvement</a:t>
          </a:r>
          <a:endParaRPr lang="en-GB" sz="1200" b="1" baseline="0" dirty="0">
            <a:solidFill>
              <a:schemeClr val="tx1"/>
            </a:solidFill>
            <a:latin typeface="Arial" panose="020B0604020202020204" pitchFamily="34" charset="0"/>
            <a:cs typeface="Arial" panose="020B0604020202020204" pitchFamily="34" charset="0"/>
          </a:endParaRPr>
        </a:p>
      </dgm:t>
    </dgm:pt>
    <dgm:pt modelId="{332C1D0B-19BF-4827-8ADD-92850ED93F1A}" type="parTrans" cxnId="{28B4A0E7-9A5C-406C-8F73-AC87CDA93D20}">
      <dgm:prSet/>
      <dgm:spPr/>
      <dgm:t>
        <a:bodyPr/>
        <a:lstStyle/>
        <a:p>
          <a:endParaRPr lang="en-GB"/>
        </a:p>
      </dgm:t>
    </dgm:pt>
    <dgm:pt modelId="{0E3F534B-1170-4154-99D8-70CC4A97B1C3}" type="sibTrans" cxnId="{28B4A0E7-9A5C-406C-8F73-AC87CDA93D20}">
      <dgm:prSet/>
      <dgm:spPr/>
      <dgm:t>
        <a:bodyPr/>
        <a:lstStyle/>
        <a:p>
          <a:endParaRPr lang="en-GB"/>
        </a:p>
      </dgm:t>
    </dgm:pt>
    <dgm:pt modelId="{282CCFBE-93AC-483A-9C08-DFA7D18826EE}" type="pres">
      <dgm:prSet presAssocID="{74DD2DA1-BEF2-4C97-AE7B-6077B717AC87}" presName="Name0" presStyleCnt="0">
        <dgm:presLayoutVars>
          <dgm:dir/>
          <dgm:resizeHandles val="exact"/>
        </dgm:presLayoutVars>
      </dgm:prSet>
      <dgm:spPr/>
    </dgm:pt>
    <dgm:pt modelId="{ED26BCF1-7A42-466D-99D0-C1FB5E18BE8A}" type="pres">
      <dgm:prSet presAssocID="{D4175774-6A36-4494-AC3D-F81B4C3C2B4B}" presName="node" presStyleLbl="node1" presStyleIdx="0" presStyleCnt="3" custScaleY="142338" custLinFactNeighborX="-634" custLinFactNeighborY="-2113">
        <dgm:presLayoutVars>
          <dgm:bulletEnabled val="1"/>
        </dgm:presLayoutVars>
      </dgm:prSet>
      <dgm:spPr/>
    </dgm:pt>
    <dgm:pt modelId="{58DFAC2F-0554-4290-89F7-F59B270C6359}" type="pres">
      <dgm:prSet presAssocID="{65388DE9-E540-45AC-B7EB-B84351C2CFE6}" presName="sibTrans" presStyleLbl="sibTrans1D1" presStyleIdx="0" presStyleCnt="2"/>
      <dgm:spPr/>
    </dgm:pt>
    <dgm:pt modelId="{EFB01CC6-71E4-4148-A056-E72FE8110209}" type="pres">
      <dgm:prSet presAssocID="{65388DE9-E540-45AC-B7EB-B84351C2CFE6}" presName="connectorText" presStyleLbl="sibTrans1D1" presStyleIdx="0" presStyleCnt="2"/>
      <dgm:spPr/>
    </dgm:pt>
    <dgm:pt modelId="{3F770A5A-AC62-440E-9D32-8BE046EEECDC}" type="pres">
      <dgm:prSet presAssocID="{28E96F23-B890-43F5-BDFF-62EC0721159C}" presName="node" presStyleLbl="node1" presStyleIdx="1" presStyleCnt="3" custScaleY="132813" custLinFactNeighborY="-2642">
        <dgm:presLayoutVars>
          <dgm:bulletEnabled val="1"/>
        </dgm:presLayoutVars>
      </dgm:prSet>
      <dgm:spPr/>
    </dgm:pt>
    <dgm:pt modelId="{C93A4286-BD24-410C-AD9C-31E9A1C587B5}" type="pres">
      <dgm:prSet presAssocID="{842D281A-FC27-4BFC-9D28-75E4AE5A53AE}" presName="sibTrans" presStyleLbl="sibTrans1D1" presStyleIdx="1" presStyleCnt="2"/>
      <dgm:spPr/>
    </dgm:pt>
    <dgm:pt modelId="{1546E9AD-9A36-474B-8380-598FB5D6AFA3}" type="pres">
      <dgm:prSet presAssocID="{842D281A-FC27-4BFC-9D28-75E4AE5A53AE}" presName="connectorText" presStyleLbl="sibTrans1D1" presStyleIdx="1" presStyleCnt="2"/>
      <dgm:spPr/>
    </dgm:pt>
    <dgm:pt modelId="{7FBEBACD-F9F3-4A4F-B19E-98CE65F9207F}" type="pres">
      <dgm:prSet presAssocID="{D19BAF51-AC76-4F31-A159-2AED61615FDF}" presName="node" presStyleLbl="node1" presStyleIdx="2" presStyleCnt="3" custScaleY="132060" custLinFactNeighborX="-1443" custLinFactNeighborY="-1604">
        <dgm:presLayoutVars>
          <dgm:bulletEnabled val="1"/>
        </dgm:presLayoutVars>
      </dgm:prSet>
      <dgm:spPr/>
    </dgm:pt>
  </dgm:ptLst>
  <dgm:cxnLst>
    <dgm:cxn modelId="{E535D210-C904-4B6F-97FD-08EA90C590E7}" type="presOf" srcId="{D4175774-6A36-4494-AC3D-F81B4C3C2B4B}" destId="{ED26BCF1-7A42-466D-99D0-C1FB5E18BE8A}" srcOrd="0" destOrd="0" presId="urn:microsoft.com/office/officeart/2005/8/layout/bProcess3"/>
    <dgm:cxn modelId="{2287061C-6F8F-4727-B905-A1B1C36F8519}" type="presOf" srcId="{842D281A-FC27-4BFC-9D28-75E4AE5A53AE}" destId="{1546E9AD-9A36-474B-8380-598FB5D6AFA3}" srcOrd="1" destOrd="0" presId="urn:microsoft.com/office/officeart/2005/8/layout/bProcess3"/>
    <dgm:cxn modelId="{35C6895E-5DD4-491B-8FA0-2198BA417739}" srcId="{74DD2DA1-BEF2-4C97-AE7B-6077B717AC87}" destId="{D4175774-6A36-4494-AC3D-F81B4C3C2B4B}" srcOrd="0" destOrd="0" parTransId="{A036F1E2-DBBF-4E4A-8C6F-DD16773E260D}" sibTransId="{65388DE9-E540-45AC-B7EB-B84351C2CFE6}"/>
    <dgm:cxn modelId="{646C2B67-5454-4F9A-A730-1EF62892C8B6}" srcId="{74DD2DA1-BEF2-4C97-AE7B-6077B717AC87}" destId="{28E96F23-B890-43F5-BDFF-62EC0721159C}" srcOrd="1" destOrd="0" parTransId="{E23A2BDE-291E-45A2-86F0-8DB9B7FA84CE}" sibTransId="{842D281A-FC27-4BFC-9D28-75E4AE5A53AE}"/>
    <dgm:cxn modelId="{DE61815A-47ED-4BBE-BE93-B6937AA65894}" type="presOf" srcId="{65388DE9-E540-45AC-B7EB-B84351C2CFE6}" destId="{58DFAC2F-0554-4290-89F7-F59B270C6359}" srcOrd="0" destOrd="0" presId="urn:microsoft.com/office/officeart/2005/8/layout/bProcess3"/>
    <dgm:cxn modelId="{EBA8C0A1-39F0-4C9A-B842-741541AFBCF7}" type="presOf" srcId="{842D281A-FC27-4BFC-9D28-75E4AE5A53AE}" destId="{C93A4286-BD24-410C-AD9C-31E9A1C587B5}" srcOrd="0" destOrd="0" presId="urn:microsoft.com/office/officeart/2005/8/layout/bProcess3"/>
    <dgm:cxn modelId="{CD0B5BB1-98F6-4CAD-9558-0E80917324EE}" type="presOf" srcId="{74DD2DA1-BEF2-4C97-AE7B-6077B717AC87}" destId="{282CCFBE-93AC-483A-9C08-DFA7D18826EE}" srcOrd="0" destOrd="0" presId="urn:microsoft.com/office/officeart/2005/8/layout/bProcess3"/>
    <dgm:cxn modelId="{5F9E0BB8-8893-49B8-9C12-27889DA53EDF}" type="presOf" srcId="{65388DE9-E540-45AC-B7EB-B84351C2CFE6}" destId="{EFB01CC6-71E4-4148-A056-E72FE8110209}" srcOrd="1" destOrd="0" presId="urn:microsoft.com/office/officeart/2005/8/layout/bProcess3"/>
    <dgm:cxn modelId="{E1ED63C1-286E-4F9D-8631-28E76487D909}" type="presOf" srcId="{D19BAF51-AC76-4F31-A159-2AED61615FDF}" destId="{7FBEBACD-F9F3-4A4F-B19E-98CE65F9207F}" srcOrd="0" destOrd="0" presId="urn:microsoft.com/office/officeart/2005/8/layout/bProcess3"/>
    <dgm:cxn modelId="{6B859DDE-6983-4500-AB3A-7576FF0AAD60}" type="presOf" srcId="{28E96F23-B890-43F5-BDFF-62EC0721159C}" destId="{3F770A5A-AC62-440E-9D32-8BE046EEECDC}" srcOrd="0" destOrd="0" presId="urn:microsoft.com/office/officeart/2005/8/layout/bProcess3"/>
    <dgm:cxn modelId="{28B4A0E7-9A5C-406C-8F73-AC87CDA93D20}" srcId="{74DD2DA1-BEF2-4C97-AE7B-6077B717AC87}" destId="{D19BAF51-AC76-4F31-A159-2AED61615FDF}" srcOrd="2" destOrd="0" parTransId="{332C1D0B-19BF-4827-8ADD-92850ED93F1A}" sibTransId="{0E3F534B-1170-4154-99D8-70CC4A97B1C3}"/>
    <dgm:cxn modelId="{51650999-51E1-4EBA-AB07-ECE8FF89EA43}" type="presParOf" srcId="{282CCFBE-93AC-483A-9C08-DFA7D18826EE}" destId="{ED26BCF1-7A42-466D-99D0-C1FB5E18BE8A}" srcOrd="0" destOrd="0" presId="urn:microsoft.com/office/officeart/2005/8/layout/bProcess3"/>
    <dgm:cxn modelId="{B0069E7F-621D-4B96-8650-05CC83514A12}" type="presParOf" srcId="{282CCFBE-93AC-483A-9C08-DFA7D18826EE}" destId="{58DFAC2F-0554-4290-89F7-F59B270C6359}" srcOrd="1" destOrd="0" presId="urn:microsoft.com/office/officeart/2005/8/layout/bProcess3"/>
    <dgm:cxn modelId="{3C01A280-65B0-4501-8174-60BF37AB3827}" type="presParOf" srcId="{58DFAC2F-0554-4290-89F7-F59B270C6359}" destId="{EFB01CC6-71E4-4148-A056-E72FE8110209}" srcOrd="0" destOrd="0" presId="urn:microsoft.com/office/officeart/2005/8/layout/bProcess3"/>
    <dgm:cxn modelId="{9FF937D7-D765-4F76-BFCD-DCA40CCEA3B9}" type="presParOf" srcId="{282CCFBE-93AC-483A-9C08-DFA7D18826EE}" destId="{3F770A5A-AC62-440E-9D32-8BE046EEECDC}" srcOrd="2" destOrd="0" presId="urn:microsoft.com/office/officeart/2005/8/layout/bProcess3"/>
    <dgm:cxn modelId="{0622565E-352F-41DD-B651-CC50B9F6ED39}" type="presParOf" srcId="{282CCFBE-93AC-483A-9C08-DFA7D18826EE}" destId="{C93A4286-BD24-410C-AD9C-31E9A1C587B5}" srcOrd="3" destOrd="0" presId="urn:microsoft.com/office/officeart/2005/8/layout/bProcess3"/>
    <dgm:cxn modelId="{8489BDEE-9D74-4E74-8D9F-753854FD2FC4}" type="presParOf" srcId="{C93A4286-BD24-410C-AD9C-31E9A1C587B5}" destId="{1546E9AD-9A36-474B-8380-598FB5D6AFA3}" srcOrd="0" destOrd="0" presId="urn:microsoft.com/office/officeart/2005/8/layout/bProcess3"/>
    <dgm:cxn modelId="{2102ED2A-43B0-47C8-B03F-5F1DE082C46A}" type="presParOf" srcId="{282CCFBE-93AC-483A-9C08-DFA7D18826EE}" destId="{7FBEBACD-F9F3-4A4F-B19E-98CE65F9207F}"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C5DE-DF58-4EE4-B373-90A5CD534CAD}">
      <dsp:nvSpPr>
        <dsp:cNvPr id="0" name=""/>
        <dsp:cNvSpPr/>
      </dsp:nvSpPr>
      <dsp:spPr>
        <a:xfrm rot="10800000">
          <a:off x="2065974" y="0"/>
          <a:ext cx="6992874" cy="12092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Welcome and introductions</a:t>
          </a:r>
        </a:p>
      </dsp:txBody>
      <dsp:txXfrm rot="10800000">
        <a:off x="2368278" y="0"/>
        <a:ext cx="6690570" cy="1209216"/>
      </dsp:txXfrm>
    </dsp:sp>
    <dsp:sp modelId="{20BB3C1E-F9C3-47A8-93B1-73D1F089E89C}">
      <dsp:nvSpPr>
        <dsp:cNvPr id="0" name=""/>
        <dsp:cNvSpPr/>
      </dsp:nvSpPr>
      <dsp:spPr>
        <a:xfrm>
          <a:off x="2543968" y="3142121"/>
          <a:ext cx="1209216" cy="12092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5E2721-F475-4205-8971-53545CCAA2D3}">
      <dsp:nvSpPr>
        <dsp:cNvPr id="0" name=""/>
        <dsp:cNvSpPr/>
      </dsp:nvSpPr>
      <dsp:spPr>
        <a:xfrm rot="10800000">
          <a:off x="2084995" y="1532679"/>
          <a:ext cx="6992874" cy="12092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dirty="0"/>
            <a:t>Questions - please use the chat box and  there will be an opportunity to ask questions at the end</a:t>
          </a:r>
        </a:p>
      </dsp:txBody>
      <dsp:txXfrm rot="10800000">
        <a:off x="2387299" y="1532679"/>
        <a:ext cx="6690570" cy="1209216"/>
      </dsp:txXfrm>
    </dsp:sp>
    <dsp:sp modelId="{F4B60597-D334-4311-80B9-734865B8856B}">
      <dsp:nvSpPr>
        <dsp:cNvPr id="0" name=""/>
        <dsp:cNvSpPr/>
      </dsp:nvSpPr>
      <dsp:spPr>
        <a:xfrm>
          <a:off x="1404643" y="1607337"/>
          <a:ext cx="1209216" cy="120921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DAEF6C-C5EE-4D38-8D78-199637900258}">
      <dsp:nvSpPr>
        <dsp:cNvPr id="0" name=""/>
        <dsp:cNvSpPr/>
      </dsp:nvSpPr>
      <dsp:spPr>
        <a:xfrm rot="10800000">
          <a:off x="2005976" y="3142121"/>
          <a:ext cx="6992874" cy="12092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 copy of presentation and resources will be available on the NYSAB website from 1</a:t>
          </a:r>
          <a:r>
            <a:rPr lang="en-GB" sz="2400" kern="1200" baseline="30000" dirty="0"/>
            <a:t>st</a:t>
          </a:r>
          <a:r>
            <a:rPr lang="en-GB" sz="2400" kern="1200" dirty="0"/>
            <a:t> October</a:t>
          </a:r>
        </a:p>
      </dsp:txBody>
      <dsp:txXfrm rot="10800000">
        <a:off x="2308280" y="3142121"/>
        <a:ext cx="6690570" cy="1209216"/>
      </dsp:txXfrm>
    </dsp:sp>
    <dsp:sp modelId="{56D3449C-A092-494B-A282-D76B68EAF04B}">
      <dsp:nvSpPr>
        <dsp:cNvPr id="0" name=""/>
        <dsp:cNvSpPr/>
      </dsp:nvSpPr>
      <dsp:spPr>
        <a:xfrm>
          <a:off x="1268474" y="0"/>
          <a:ext cx="1209216" cy="12092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836DA-0C12-4F40-982F-173C512C878F}">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7E4B06-86F8-4A73-90F3-60AEFDBA9AE5}">
      <dsp:nvSpPr>
        <dsp:cNvPr id="0" name=""/>
        <dsp:cNvSpPr/>
      </dsp:nvSpPr>
      <dsp:spPr>
        <a:xfrm>
          <a:off x="411090" y="271871"/>
          <a:ext cx="10044785" cy="5440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dirty="0">
              <a:effectLst/>
              <a:latin typeface="Arial" panose="020B0604020202020204" pitchFamily="34" charset="0"/>
              <a:ea typeface="Times New Roman" panose="02020603050405020304" pitchFamily="18" charset="0"/>
              <a:cs typeface="Arial" panose="020B0604020202020204" pitchFamily="34" charset="0"/>
            </a:rPr>
            <a:t>The changes with the new Organisational Safeguarding procedure and roles of partner organisations </a:t>
          </a:r>
          <a:endParaRPr lang="en-GB" sz="1700" b="0" kern="1200" dirty="0">
            <a:latin typeface="Arial" panose="020B0604020202020204" pitchFamily="34" charset="0"/>
            <a:cs typeface="Arial" panose="020B0604020202020204" pitchFamily="34" charset="0"/>
          </a:endParaRPr>
        </a:p>
      </dsp:txBody>
      <dsp:txXfrm>
        <a:off x="411090" y="271871"/>
        <a:ext cx="10044785" cy="544091"/>
      </dsp:txXfrm>
    </dsp:sp>
    <dsp:sp modelId="{C0685DF3-A263-44F5-A84A-47CC704FA430}">
      <dsp:nvSpPr>
        <dsp:cNvPr id="0" name=""/>
        <dsp:cNvSpPr/>
      </dsp:nvSpPr>
      <dsp:spPr>
        <a:xfrm>
          <a:off x="71032" y="203860"/>
          <a:ext cx="680114" cy="6801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B32279-EDF7-49A9-834E-5F72C9565985}">
      <dsp:nvSpPr>
        <dsp:cNvPr id="0" name=""/>
        <dsp:cNvSpPr/>
      </dsp:nvSpPr>
      <dsp:spPr>
        <a:xfrm>
          <a:off x="800969" y="1087747"/>
          <a:ext cx="9654905" cy="5440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SzPts val="1000"/>
            <a:buNone/>
          </a:pPr>
          <a:r>
            <a:rPr lang="en-GB" sz="1700" b="0" kern="1200">
              <a:latin typeface="Arial" panose="020B0604020202020204" pitchFamily="34" charset="0"/>
              <a:ea typeface="Times New Roman" panose="02020603050405020304" pitchFamily="18" charset="0"/>
              <a:cs typeface="Arial" panose="020B0604020202020204" pitchFamily="34" charset="0"/>
            </a:rPr>
            <a:t>The Quality Pathway - North Yorkshire Council </a:t>
          </a:r>
          <a:endParaRPr lang="en-GB" sz="1700" kern="1200"/>
        </a:p>
      </dsp:txBody>
      <dsp:txXfrm>
        <a:off x="800969" y="1087747"/>
        <a:ext cx="9654905" cy="544091"/>
      </dsp:txXfrm>
    </dsp:sp>
    <dsp:sp modelId="{53018E33-385A-4668-A468-1205C5F4444E}">
      <dsp:nvSpPr>
        <dsp:cNvPr id="0" name=""/>
        <dsp:cNvSpPr/>
      </dsp:nvSpPr>
      <dsp:spPr>
        <a:xfrm>
          <a:off x="460912" y="1019736"/>
          <a:ext cx="680114" cy="6801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4D5F20-FBB1-4A28-A242-BD9404A516E4}">
      <dsp:nvSpPr>
        <dsp:cNvPr id="0" name=""/>
        <dsp:cNvSpPr/>
      </dsp:nvSpPr>
      <dsp:spPr>
        <a:xfrm>
          <a:off x="920631" y="1903623"/>
          <a:ext cx="9535243" cy="5440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dirty="0">
              <a:effectLst/>
              <a:latin typeface="Arial" panose="020B0604020202020204" pitchFamily="34" charset="0"/>
              <a:ea typeface="Times New Roman" panose="02020603050405020304" pitchFamily="18" charset="0"/>
              <a:cs typeface="Arial" panose="020B0604020202020204" pitchFamily="34" charset="0"/>
            </a:rPr>
            <a:t>How to refer concerns about quality (care and support provision) and safeguarding </a:t>
          </a:r>
          <a:endParaRPr lang="en-GB" sz="1700" b="0" kern="1200" dirty="0">
            <a:latin typeface="Arial" panose="020B0604020202020204" pitchFamily="34" charset="0"/>
            <a:cs typeface="Arial" panose="020B0604020202020204" pitchFamily="34" charset="0"/>
          </a:endParaRPr>
        </a:p>
      </dsp:txBody>
      <dsp:txXfrm>
        <a:off x="920631" y="1903623"/>
        <a:ext cx="9535243" cy="544091"/>
      </dsp:txXfrm>
    </dsp:sp>
    <dsp:sp modelId="{79B3D745-7542-4F86-BF79-F43A9B280788}">
      <dsp:nvSpPr>
        <dsp:cNvPr id="0" name=""/>
        <dsp:cNvSpPr/>
      </dsp:nvSpPr>
      <dsp:spPr>
        <a:xfrm>
          <a:off x="580574" y="1835611"/>
          <a:ext cx="680114" cy="6801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0CC4CE-CE06-4A80-9DB9-12E837557A61}">
      <dsp:nvSpPr>
        <dsp:cNvPr id="0" name=""/>
        <dsp:cNvSpPr/>
      </dsp:nvSpPr>
      <dsp:spPr>
        <a:xfrm>
          <a:off x="800969" y="2719499"/>
          <a:ext cx="9654905" cy="5440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SzPts val="1000"/>
            <a:buNone/>
          </a:pPr>
          <a:r>
            <a:rPr lang="en-GB" sz="1700" b="0" kern="1200" dirty="0">
              <a:effectLst/>
              <a:latin typeface="Arial" panose="020B0604020202020204" pitchFamily="34" charset="0"/>
              <a:ea typeface="Times New Roman" panose="02020603050405020304" pitchFamily="18" charset="0"/>
              <a:cs typeface="Arial" panose="020B0604020202020204" pitchFamily="34" charset="0"/>
            </a:rPr>
            <a:t>What is organisational abuse, including signs and indicators?</a:t>
          </a:r>
          <a:endParaRPr lang="en-GB" sz="1700" b="0" kern="1200" dirty="0">
            <a:latin typeface="Arial" panose="020B0604020202020204" pitchFamily="34" charset="0"/>
            <a:cs typeface="Arial" panose="020B0604020202020204" pitchFamily="34" charset="0"/>
          </a:endParaRPr>
        </a:p>
      </dsp:txBody>
      <dsp:txXfrm>
        <a:off x="800969" y="2719499"/>
        <a:ext cx="9654905" cy="544091"/>
      </dsp:txXfrm>
    </dsp:sp>
    <dsp:sp modelId="{721F247F-ECB5-4771-89B5-D9CD56F07367}">
      <dsp:nvSpPr>
        <dsp:cNvPr id="0" name=""/>
        <dsp:cNvSpPr/>
      </dsp:nvSpPr>
      <dsp:spPr>
        <a:xfrm>
          <a:off x="460912" y="2651487"/>
          <a:ext cx="680114" cy="6801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A4A165-1AEB-455D-9C45-966F4DA9861B}">
      <dsp:nvSpPr>
        <dsp:cNvPr id="0" name=""/>
        <dsp:cNvSpPr/>
      </dsp:nvSpPr>
      <dsp:spPr>
        <a:xfrm>
          <a:off x="411090" y="3535375"/>
          <a:ext cx="10044785" cy="5440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SzPts val="1000"/>
            <a:buNone/>
          </a:pPr>
          <a:r>
            <a:rPr lang="en-GB" sz="1700" b="1" kern="1200" dirty="0">
              <a:effectLst/>
              <a:ea typeface="Times New Roman" panose="02020603050405020304" pitchFamily="18" charset="0"/>
            </a:rPr>
            <a:t> </a:t>
          </a:r>
          <a:r>
            <a:rPr lang="en-GB" sz="1700" b="0" kern="1200" dirty="0">
              <a:effectLst/>
              <a:latin typeface="Arial" panose="020B0604020202020204" pitchFamily="34" charset="0"/>
              <a:ea typeface="Times New Roman" panose="02020603050405020304" pitchFamily="18" charset="0"/>
              <a:cs typeface="Arial" panose="020B0604020202020204" pitchFamily="34" charset="0"/>
            </a:rPr>
            <a:t>Orgainsational Safeguarding Procedure - </a:t>
          </a:r>
          <a:r>
            <a:rPr lang="en-GB" sz="1700" b="0" kern="1200" dirty="0">
              <a:latin typeface="Arial" panose="020B0604020202020204" pitchFamily="34" charset="0"/>
              <a:ea typeface="Times New Roman" panose="02020603050405020304" pitchFamily="18" charset="0"/>
              <a:cs typeface="Arial" panose="020B0604020202020204" pitchFamily="34" charset="0"/>
            </a:rPr>
            <a:t> T</a:t>
          </a:r>
          <a:r>
            <a:rPr lang="en-GB" sz="1700" b="0" kern="1200" dirty="0">
              <a:effectLst/>
              <a:latin typeface="Arial" panose="020B0604020202020204" pitchFamily="34" charset="0"/>
              <a:ea typeface="Times New Roman" panose="02020603050405020304" pitchFamily="18" charset="0"/>
              <a:cs typeface="Arial" panose="020B0604020202020204" pitchFamily="34" charset="0"/>
            </a:rPr>
            <a:t>he new five stage process &amp; resources </a:t>
          </a:r>
          <a:endParaRPr lang="en-GB" sz="1700" b="0" kern="1200" dirty="0">
            <a:latin typeface="Arial" panose="020B0604020202020204" pitchFamily="34" charset="0"/>
            <a:cs typeface="Arial" panose="020B0604020202020204" pitchFamily="34" charset="0"/>
          </a:endParaRPr>
        </a:p>
      </dsp:txBody>
      <dsp:txXfrm>
        <a:off x="411090" y="3535375"/>
        <a:ext cx="10044785" cy="544091"/>
      </dsp:txXfrm>
    </dsp:sp>
    <dsp:sp modelId="{B428FA17-EB5A-4D96-B5BF-329468BF1023}">
      <dsp:nvSpPr>
        <dsp:cNvPr id="0" name=""/>
        <dsp:cNvSpPr/>
      </dsp:nvSpPr>
      <dsp:spPr>
        <a:xfrm>
          <a:off x="71032" y="3467363"/>
          <a:ext cx="680114" cy="6801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FAC2F-0554-4290-89F7-F59B270C6359}">
      <dsp:nvSpPr>
        <dsp:cNvPr id="0" name=""/>
        <dsp:cNvSpPr/>
      </dsp:nvSpPr>
      <dsp:spPr>
        <a:xfrm>
          <a:off x="3032731" y="864639"/>
          <a:ext cx="675403" cy="91440"/>
        </a:xfrm>
        <a:custGeom>
          <a:avLst/>
          <a:gdLst/>
          <a:ahLst/>
          <a:cxnLst/>
          <a:rect l="0" t="0" r="0" b="0"/>
          <a:pathLst>
            <a:path>
              <a:moveTo>
                <a:pt x="0" y="45720"/>
              </a:moveTo>
              <a:lnTo>
                <a:pt x="6754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2782" y="906869"/>
        <a:ext cx="35300" cy="6979"/>
      </dsp:txXfrm>
    </dsp:sp>
    <dsp:sp modelId="{ED26BCF1-7A42-466D-99D0-C1FB5E18BE8A}">
      <dsp:nvSpPr>
        <dsp:cNvPr id="0" name=""/>
        <dsp:cNvSpPr/>
      </dsp:nvSpPr>
      <dsp:spPr>
        <a:xfrm>
          <a:off x="0" y="0"/>
          <a:ext cx="3034531" cy="1820718"/>
        </a:xfrm>
        <a:prstGeom prst="rect">
          <a:avLst/>
        </a:prstGeom>
        <a:solidFill>
          <a:schemeClr val="accent1">
            <a:lumMod val="20000"/>
            <a:lumOff val="8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1.Service Manager &amp; Quality Team complete Information Gathering Risk Assessment </a:t>
          </a:r>
        </a:p>
      </dsp:txBody>
      <dsp:txXfrm>
        <a:off x="0" y="0"/>
        <a:ext cx="3034531" cy="1820718"/>
      </dsp:txXfrm>
    </dsp:sp>
    <dsp:sp modelId="{C93A4286-BD24-410C-AD9C-31E9A1C587B5}">
      <dsp:nvSpPr>
        <dsp:cNvPr id="0" name=""/>
        <dsp:cNvSpPr/>
      </dsp:nvSpPr>
      <dsp:spPr>
        <a:xfrm>
          <a:off x="6773265" y="864639"/>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089488" y="906869"/>
        <a:ext cx="34897" cy="6979"/>
      </dsp:txXfrm>
    </dsp:sp>
    <dsp:sp modelId="{3F770A5A-AC62-440E-9D32-8BE046EEECDC}">
      <dsp:nvSpPr>
        <dsp:cNvPr id="0" name=""/>
        <dsp:cNvSpPr/>
      </dsp:nvSpPr>
      <dsp:spPr>
        <a:xfrm>
          <a:off x="3740534" y="0"/>
          <a:ext cx="3034531" cy="182071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2.Service Manager makes decision supported by Quality Team </a:t>
          </a:r>
        </a:p>
      </dsp:txBody>
      <dsp:txXfrm>
        <a:off x="3740534" y="0"/>
        <a:ext cx="3034531" cy="1820718"/>
      </dsp:txXfrm>
    </dsp:sp>
    <dsp:sp modelId="{F8F832FB-B2DD-44D8-9861-FC45AC8C7D5D}">
      <dsp:nvSpPr>
        <dsp:cNvPr id="0" name=""/>
        <dsp:cNvSpPr/>
      </dsp:nvSpPr>
      <dsp:spPr>
        <a:xfrm>
          <a:off x="1525326" y="1818918"/>
          <a:ext cx="7464946" cy="673320"/>
        </a:xfrm>
        <a:custGeom>
          <a:avLst/>
          <a:gdLst/>
          <a:ahLst/>
          <a:cxnLst/>
          <a:rect l="0" t="0" r="0" b="0"/>
          <a:pathLst>
            <a:path>
              <a:moveTo>
                <a:pt x="7464946" y="0"/>
              </a:moveTo>
              <a:lnTo>
                <a:pt x="7464946" y="353760"/>
              </a:lnTo>
              <a:lnTo>
                <a:pt x="0" y="353760"/>
              </a:lnTo>
              <a:lnTo>
                <a:pt x="0" y="6733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070348" y="2152089"/>
        <a:ext cx="374903" cy="6979"/>
      </dsp:txXfrm>
    </dsp:sp>
    <dsp:sp modelId="{7FBEBACD-F9F3-4A4F-B19E-98CE65F9207F}">
      <dsp:nvSpPr>
        <dsp:cNvPr id="0" name=""/>
        <dsp:cNvSpPr/>
      </dsp:nvSpPr>
      <dsp:spPr>
        <a:xfrm>
          <a:off x="7473007" y="0"/>
          <a:ext cx="3034531" cy="1820718"/>
        </a:xfrm>
        <a:prstGeom prst="rect">
          <a:avLst/>
        </a:prstGeom>
        <a:solidFill>
          <a:schemeClr val="accent1">
            <a:lumMod val="20000"/>
            <a:lumOff val="8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3.Initial Organisational Safeguarding meeting </a:t>
          </a:r>
        </a:p>
        <a:p>
          <a:pPr marL="0" lvl="0" indent="0" algn="ctr" defTabSz="666750">
            <a:lnSpc>
              <a:spcPct val="90000"/>
            </a:lnSpc>
            <a:spcBef>
              <a:spcPct val="0"/>
            </a:spcBef>
            <a:spcAft>
              <a:spcPct val="35000"/>
            </a:spcAft>
            <a:buNone/>
          </a:pPr>
          <a:r>
            <a:rPr lang="en-GB" sz="1500" b="1" kern="1200" dirty="0">
              <a:solidFill>
                <a:schemeClr val="tx1"/>
              </a:solidFill>
            </a:rPr>
            <a:t>convened within 5 days of decision </a:t>
          </a:r>
        </a:p>
      </dsp:txBody>
      <dsp:txXfrm>
        <a:off x="7473007" y="0"/>
        <a:ext cx="3034531" cy="1820718"/>
      </dsp:txXfrm>
    </dsp:sp>
    <dsp:sp modelId="{E59B540C-A298-4B3F-B3B4-A15C94E71758}">
      <dsp:nvSpPr>
        <dsp:cNvPr id="0" name=""/>
        <dsp:cNvSpPr/>
      </dsp:nvSpPr>
      <dsp:spPr>
        <a:xfrm>
          <a:off x="3040792" y="3385728"/>
          <a:ext cx="667342" cy="91440"/>
        </a:xfrm>
        <a:custGeom>
          <a:avLst/>
          <a:gdLst/>
          <a:ahLst/>
          <a:cxnLst/>
          <a:rect l="0" t="0" r="0" b="0"/>
          <a:pathLst>
            <a:path>
              <a:moveTo>
                <a:pt x="0" y="49270"/>
              </a:moveTo>
              <a:lnTo>
                <a:pt x="350771" y="49270"/>
              </a:lnTo>
              <a:lnTo>
                <a:pt x="350771" y="45720"/>
              </a:ln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7014" y="3427958"/>
        <a:ext cx="34897" cy="6979"/>
      </dsp:txXfrm>
    </dsp:sp>
    <dsp:sp modelId="{9E9FFEE6-844F-4FC2-8547-8FB3DC04E51C}">
      <dsp:nvSpPr>
        <dsp:cNvPr id="0" name=""/>
        <dsp:cNvSpPr/>
      </dsp:nvSpPr>
      <dsp:spPr>
        <a:xfrm>
          <a:off x="8061" y="2524639"/>
          <a:ext cx="3034531" cy="182071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4.Provider receives an invitation to meeting, summary of concerns and Provider Improvement Plan template, to produce a Provider Improvement Plan and return it,  within 5 working days of the initial meeting</a:t>
          </a:r>
        </a:p>
      </dsp:txBody>
      <dsp:txXfrm>
        <a:off x="8061" y="2524639"/>
        <a:ext cx="3034531" cy="1820718"/>
      </dsp:txXfrm>
    </dsp:sp>
    <dsp:sp modelId="{01D78AC6-E986-4133-A7C0-10EB3FF72F39}">
      <dsp:nvSpPr>
        <dsp:cNvPr id="0" name=""/>
        <dsp:cNvSpPr/>
      </dsp:nvSpPr>
      <dsp:spPr>
        <a:xfrm>
          <a:off x="3740534" y="2521089"/>
          <a:ext cx="3034531" cy="182071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5.Service Manager and Quality Team validate the plan and confirm with the provider</a:t>
          </a:r>
        </a:p>
      </dsp:txBody>
      <dsp:txXfrm>
        <a:off x="3740534" y="2521089"/>
        <a:ext cx="3034531" cy="18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FAC2F-0554-4290-89F7-F59B270C6359}">
      <dsp:nvSpPr>
        <dsp:cNvPr id="0" name=""/>
        <dsp:cNvSpPr/>
      </dsp:nvSpPr>
      <dsp:spPr>
        <a:xfrm>
          <a:off x="2933007" y="1051728"/>
          <a:ext cx="566967" cy="91440"/>
        </a:xfrm>
        <a:custGeom>
          <a:avLst/>
          <a:gdLst/>
          <a:ahLst/>
          <a:cxnLst/>
          <a:rect l="0" t="0" r="0" b="0"/>
          <a:pathLst>
            <a:path>
              <a:moveTo>
                <a:pt x="0" y="45720"/>
              </a:moveTo>
              <a:lnTo>
                <a:pt x="56696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01552" y="1094457"/>
        <a:ext cx="29878" cy="5981"/>
      </dsp:txXfrm>
    </dsp:sp>
    <dsp:sp modelId="{ED26BCF1-7A42-466D-99D0-C1FB5E18BE8A}">
      <dsp:nvSpPr>
        <dsp:cNvPr id="0" name=""/>
        <dsp:cNvSpPr/>
      </dsp:nvSpPr>
      <dsp:spPr>
        <a:xfrm>
          <a:off x="336687" y="3603"/>
          <a:ext cx="2598120" cy="2187689"/>
        </a:xfrm>
        <a:prstGeom prst="rect">
          <a:avLst/>
        </a:prstGeom>
        <a:solidFill>
          <a:srgbClr val="C1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latin typeface="Arial" panose="020B0604020202020204" pitchFamily="34" charset="0"/>
              <a:cs typeface="Arial" panose="020B0604020202020204" pitchFamily="34" charset="0"/>
            </a:rPr>
            <a:t>Attendees:</a:t>
          </a:r>
        </a:p>
        <a:p>
          <a:pPr marL="0" lvl="0" indent="0" algn="ctr" defTabSz="488950">
            <a:lnSpc>
              <a:spcPct val="90000"/>
            </a:lnSpc>
            <a:spcBef>
              <a:spcPct val="0"/>
            </a:spcBef>
            <a:spcAft>
              <a:spcPct val="35000"/>
            </a:spcAft>
            <a:buNone/>
          </a:pPr>
          <a:r>
            <a:rPr lang="en-GB" sz="1100" b="1" kern="1200" dirty="0">
              <a:solidFill>
                <a:schemeClr val="tx1"/>
              </a:solidFill>
              <a:latin typeface="Arial" panose="020B0604020202020204" pitchFamily="34" charset="0"/>
              <a:cs typeface="Arial" panose="020B0604020202020204" pitchFamily="34" charset="0"/>
            </a:rPr>
            <a:t>Service Manager (Chairperson)</a:t>
          </a:r>
        </a:p>
        <a:p>
          <a:pPr marL="0" lvl="0" indent="0" algn="ctr" defTabSz="488950">
            <a:lnSpc>
              <a:spcPct val="90000"/>
            </a:lnSpc>
            <a:spcBef>
              <a:spcPct val="0"/>
            </a:spcBef>
            <a:spcAft>
              <a:spcPct val="35000"/>
            </a:spcAft>
            <a:buNone/>
          </a:pPr>
          <a:r>
            <a:rPr lang="en-GB" sz="1100" b="1" kern="1200" dirty="0">
              <a:solidFill>
                <a:schemeClr val="tx1"/>
              </a:solidFill>
              <a:latin typeface="Arial" panose="020B0604020202020204" pitchFamily="34" charset="0"/>
              <a:cs typeface="Arial" panose="020B0604020202020204" pitchFamily="34" charset="0"/>
            </a:rPr>
            <a:t>Quality Team</a:t>
          </a:r>
        </a:p>
        <a:p>
          <a:pPr marL="0" lvl="0" indent="0" algn="ctr" defTabSz="488950">
            <a:lnSpc>
              <a:spcPct val="90000"/>
            </a:lnSpc>
            <a:spcBef>
              <a:spcPct val="0"/>
            </a:spcBef>
            <a:spcAft>
              <a:spcPct val="35000"/>
            </a:spcAft>
            <a:buNone/>
          </a:pPr>
          <a:r>
            <a:rPr lang="en-GB" sz="1100" b="1" kern="1200" dirty="0">
              <a:solidFill>
                <a:schemeClr val="tx1"/>
              </a:solidFill>
              <a:latin typeface="Arial" panose="020B0604020202020204" pitchFamily="34" charset="0"/>
              <a:cs typeface="Arial" panose="020B0604020202020204" pitchFamily="34" charset="0"/>
            </a:rPr>
            <a:t>Police (if required)</a:t>
          </a:r>
        </a:p>
        <a:p>
          <a:pPr marL="0" lvl="0" indent="0" algn="ctr" defTabSz="488950">
            <a:lnSpc>
              <a:spcPct val="90000"/>
            </a:lnSpc>
            <a:spcBef>
              <a:spcPct val="0"/>
            </a:spcBef>
            <a:spcAft>
              <a:spcPct val="35000"/>
            </a:spcAft>
            <a:buNone/>
          </a:pPr>
          <a:r>
            <a:rPr lang="en-GB" sz="1100" b="1" kern="1200" dirty="0">
              <a:solidFill>
                <a:schemeClr val="tx1"/>
              </a:solidFill>
              <a:latin typeface="Arial" panose="020B0604020202020204" pitchFamily="34" charset="0"/>
              <a:cs typeface="Arial" panose="020B0604020202020204" pitchFamily="34" charset="0"/>
            </a:rPr>
            <a:t>Provider i.e.  Registered Manager or Nominated Individual),  Health Commissioners, CQC</a:t>
          </a:r>
        </a:p>
        <a:p>
          <a:pPr marL="0" lvl="0" indent="0" algn="ctr" defTabSz="488950">
            <a:lnSpc>
              <a:spcPct val="90000"/>
            </a:lnSpc>
            <a:spcBef>
              <a:spcPct val="0"/>
            </a:spcBef>
            <a:spcAft>
              <a:spcPct val="35000"/>
            </a:spcAft>
            <a:buNone/>
          </a:pPr>
          <a:r>
            <a:rPr lang="en-GB" sz="1100" b="1" kern="1200" dirty="0">
              <a:solidFill>
                <a:schemeClr val="tx1"/>
              </a:solidFill>
              <a:latin typeface="Arial" panose="020B0604020202020204" pitchFamily="34" charset="0"/>
              <a:cs typeface="Arial" panose="020B0604020202020204" pitchFamily="34" charset="0"/>
            </a:rPr>
            <a:t> N.b. list is not exhaustive</a:t>
          </a:r>
        </a:p>
      </dsp:txBody>
      <dsp:txXfrm>
        <a:off x="336687" y="3603"/>
        <a:ext cx="2598120" cy="2187689"/>
      </dsp:txXfrm>
    </dsp:sp>
    <dsp:sp modelId="{C93A4286-BD24-410C-AD9C-31E9A1C587B5}">
      <dsp:nvSpPr>
        <dsp:cNvPr id="0" name=""/>
        <dsp:cNvSpPr/>
      </dsp:nvSpPr>
      <dsp:spPr>
        <a:xfrm>
          <a:off x="6981424" y="1051728"/>
          <a:ext cx="534309" cy="91440"/>
        </a:xfrm>
        <a:custGeom>
          <a:avLst/>
          <a:gdLst/>
          <a:ahLst/>
          <a:cxnLst/>
          <a:rect l="0" t="0" r="0" b="0"/>
          <a:pathLst>
            <a:path>
              <a:moveTo>
                <a:pt x="0" y="45720"/>
              </a:moveTo>
              <a:lnTo>
                <a:pt x="53430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34456" y="1094457"/>
        <a:ext cx="28245" cy="5981"/>
      </dsp:txXfrm>
    </dsp:sp>
    <dsp:sp modelId="{3F770A5A-AC62-440E-9D32-8BE046EEECDC}">
      <dsp:nvSpPr>
        <dsp:cNvPr id="0" name=""/>
        <dsp:cNvSpPr/>
      </dsp:nvSpPr>
      <dsp:spPr>
        <a:xfrm>
          <a:off x="3532375" y="2387"/>
          <a:ext cx="3450849" cy="2190121"/>
        </a:xfrm>
        <a:prstGeom prst="rect">
          <a:avLst/>
        </a:prstGeom>
        <a:solidFill>
          <a:srgbClr val="C1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To discuss:</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 New/ongoing safeguarding concerns,</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The Provider to give an update on their Provider Improvement Plan  to address the concerns,</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Interventions to support the provider</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Review risk and update on contractual/ commissioning decisions</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Actions including dates for completion</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Communication Plan with people who use the service/ their families/ representatives/ Professional advocate</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Date for next meeting</a:t>
          </a:r>
        </a:p>
      </dsp:txBody>
      <dsp:txXfrm>
        <a:off x="3532375" y="2387"/>
        <a:ext cx="3450849" cy="2190121"/>
      </dsp:txXfrm>
    </dsp:sp>
    <dsp:sp modelId="{F8F832FB-B2DD-44D8-9861-FC45AC8C7D5D}">
      <dsp:nvSpPr>
        <dsp:cNvPr id="0" name=""/>
        <dsp:cNvSpPr/>
      </dsp:nvSpPr>
      <dsp:spPr>
        <a:xfrm>
          <a:off x="1636994" y="1875084"/>
          <a:ext cx="7210199" cy="858133"/>
        </a:xfrm>
        <a:custGeom>
          <a:avLst/>
          <a:gdLst/>
          <a:ahLst/>
          <a:cxnLst/>
          <a:rect l="0" t="0" r="0" b="0"/>
          <a:pathLst>
            <a:path>
              <a:moveTo>
                <a:pt x="7210199" y="0"/>
              </a:moveTo>
              <a:lnTo>
                <a:pt x="7210199" y="446166"/>
              </a:lnTo>
              <a:lnTo>
                <a:pt x="0" y="446166"/>
              </a:lnTo>
              <a:lnTo>
                <a:pt x="0" y="85813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060475" y="2301160"/>
        <a:ext cx="363238" cy="5981"/>
      </dsp:txXfrm>
    </dsp:sp>
    <dsp:sp modelId="{7FBEBACD-F9F3-4A4F-B19E-98CE65F9207F}">
      <dsp:nvSpPr>
        <dsp:cNvPr id="0" name=""/>
        <dsp:cNvSpPr/>
      </dsp:nvSpPr>
      <dsp:spPr>
        <a:xfrm>
          <a:off x="7548133" y="318012"/>
          <a:ext cx="2598120" cy="1558872"/>
        </a:xfrm>
        <a:prstGeom prst="rect">
          <a:avLst/>
        </a:prstGeom>
        <a:solidFill>
          <a:srgbClr val="C1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After</a:t>
          </a:r>
          <a:r>
            <a:rPr lang="en-GB" sz="1050" b="1" kern="1200" baseline="0" dirty="0">
              <a:solidFill>
                <a:schemeClr val="tx1"/>
              </a:solidFill>
              <a:latin typeface="Arial" panose="020B0604020202020204" pitchFamily="34" charset="0"/>
              <a:cs typeface="Arial" panose="020B0604020202020204" pitchFamily="34" charset="0"/>
            </a:rPr>
            <a:t> the meeting: </a:t>
          </a:r>
        </a:p>
        <a:p>
          <a:pPr marL="0" lvl="0" indent="0" algn="ctr" defTabSz="466725">
            <a:lnSpc>
              <a:spcPct val="90000"/>
            </a:lnSpc>
            <a:spcBef>
              <a:spcPct val="0"/>
            </a:spcBef>
            <a:spcAft>
              <a:spcPct val="35000"/>
            </a:spcAft>
            <a:buNone/>
          </a:pPr>
          <a:r>
            <a:rPr lang="en-GB" sz="1050" b="1" kern="1200" baseline="0" dirty="0">
              <a:solidFill>
                <a:schemeClr val="tx1"/>
              </a:solidFill>
              <a:latin typeface="Arial" panose="020B0604020202020204" pitchFamily="34" charset="0"/>
              <a:cs typeface="Arial" panose="020B0604020202020204" pitchFamily="34" charset="0"/>
            </a:rPr>
            <a:t>Provider submits an updated Provider Improvement Plan to the Service Manager within 5 working days of the meeting </a:t>
          </a:r>
          <a:endParaRPr lang="en-GB" sz="1050" b="1" kern="1200" dirty="0">
            <a:solidFill>
              <a:schemeClr val="tx1"/>
            </a:solidFill>
            <a:latin typeface="Arial" panose="020B0604020202020204" pitchFamily="34" charset="0"/>
            <a:cs typeface="Arial" panose="020B0604020202020204" pitchFamily="34" charset="0"/>
          </a:endParaRPr>
        </a:p>
      </dsp:txBody>
      <dsp:txXfrm>
        <a:off x="7548133" y="318012"/>
        <a:ext cx="2598120" cy="1558872"/>
      </dsp:txXfrm>
    </dsp:sp>
    <dsp:sp modelId="{E59B540C-A298-4B3F-B3B4-A15C94E71758}">
      <dsp:nvSpPr>
        <dsp:cNvPr id="0" name=""/>
        <dsp:cNvSpPr/>
      </dsp:nvSpPr>
      <dsp:spPr>
        <a:xfrm>
          <a:off x="2934254" y="3499334"/>
          <a:ext cx="663617" cy="91440"/>
        </a:xfrm>
        <a:custGeom>
          <a:avLst/>
          <a:gdLst/>
          <a:ahLst/>
          <a:cxnLst/>
          <a:rect l="0" t="0" r="0" b="0"/>
          <a:pathLst>
            <a:path>
              <a:moveTo>
                <a:pt x="0" y="45720"/>
              </a:moveTo>
              <a:lnTo>
                <a:pt x="348908" y="45720"/>
              </a:lnTo>
              <a:lnTo>
                <a:pt x="348908" y="59001"/>
              </a:lnTo>
              <a:lnTo>
                <a:pt x="663617" y="5900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48705" y="3542063"/>
        <a:ext cx="34717" cy="5981"/>
      </dsp:txXfrm>
    </dsp:sp>
    <dsp:sp modelId="{9E9FFEE6-844F-4FC2-8547-8FB3DC04E51C}">
      <dsp:nvSpPr>
        <dsp:cNvPr id="0" name=""/>
        <dsp:cNvSpPr/>
      </dsp:nvSpPr>
      <dsp:spPr>
        <a:xfrm>
          <a:off x="337934" y="2765618"/>
          <a:ext cx="2598120" cy="1558872"/>
        </a:xfrm>
        <a:prstGeom prst="rect">
          <a:avLst/>
        </a:prstGeom>
        <a:solidFill>
          <a:srgbClr val="C1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Service Manager and Quality Team  validates the Provider Improvement Plan  </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within 2 working days of receipt .</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To ensure a proportionate approach to risk</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Confirm with the provider whether the plan is acceptable/ not acceptable</a:t>
          </a:r>
        </a:p>
        <a:p>
          <a:pPr marL="0" lvl="0" indent="0" algn="ctr" defTabSz="466725">
            <a:lnSpc>
              <a:spcPct val="90000"/>
            </a:lnSpc>
            <a:spcBef>
              <a:spcPct val="0"/>
            </a:spcBef>
            <a:spcAft>
              <a:spcPct val="35000"/>
            </a:spcAft>
            <a:buNone/>
          </a:pPr>
          <a:endParaRPr lang="en-GB" sz="900" b="1" kern="1200" dirty="0"/>
        </a:p>
      </dsp:txBody>
      <dsp:txXfrm>
        <a:off x="337934" y="2765618"/>
        <a:ext cx="2598120" cy="1558872"/>
      </dsp:txXfrm>
    </dsp:sp>
    <dsp:sp modelId="{852A605F-7B8F-4C28-A8E6-93A0A0823DEC}">
      <dsp:nvSpPr>
        <dsp:cNvPr id="0" name=""/>
        <dsp:cNvSpPr/>
      </dsp:nvSpPr>
      <dsp:spPr>
        <a:xfrm>
          <a:off x="3630272" y="2778900"/>
          <a:ext cx="2598120" cy="1558872"/>
        </a:xfrm>
        <a:prstGeom prst="rect">
          <a:avLst/>
        </a:prstGeom>
        <a:solidFill>
          <a:srgbClr val="C1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latin typeface="Arial" panose="020B0604020202020204" pitchFamily="34" charset="0"/>
              <a:cs typeface="Arial" panose="020B0604020202020204" pitchFamily="34" charset="0"/>
            </a:rPr>
            <a:t>If Improvements are not made by the provider this is escalated to Senior Managers in Adults Social Care</a:t>
          </a:r>
        </a:p>
      </dsp:txBody>
      <dsp:txXfrm>
        <a:off x="3630272" y="2778900"/>
        <a:ext cx="2598120" cy="15588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FAC2F-0554-4290-89F7-F59B270C6359}">
      <dsp:nvSpPr>
        <dsp:cNvPr id="0" name=""/>
        <dsp:cNvSpPr/>
      </dsp:nvSpPr>
      <dsp:spPr>
        <a:xfrm>
          <a:off x="3046700" y="896511"/>
          <a:ext cx="665480" cy="91440"/>
        </a:xfrm>
        <a:custGeom>
          <a:avLst/>
          <a:gdLst/>
          <a:ahLst/>
          <a:cxnLst/>
          <a:rect l="0" t="0" r="0" b="0"/>
          <a:pathLst>
            <a:path>
              <a:moveTo>
                <a:pt x="0" y="67129"/>
              </a:moveTo>
              <a:lnTo>
                <a:pt x="349840" y="67129"/>
              </a:lnTo>
              <a:lnTo>
                <a:pt x="349840" y="45720"/>
              </a:lnTo>
              <a:lnTo>
                <a:pt x="6654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62030" y="938747"/>
        <a:ext cx="34820" cy="6967"/>
      </dsp:txXfrm>
    </dsp:sp>
    <dsp:sp modelId="{ED26BCF1-7A42-466D-99D0-C1FB5E18BE8A}">
      <dsp:nvSpPr>
        <dsp:cNvPr id="0" name=""/>
        <dsp:cNvSpPr/>
      </dsp:nvSpPr>
      <dsp:spPr>
        <a:xfrm>
          <a:off x="22062" y="55709"/>
          <a:ext cx="3026438" cy="1815862"/>
        </a:xfrm>
        <a:prstGeom prst="rect">
          <a:avLst/>
        </a:prstGeom>
        <a:solidFill>
          <a:srgbClr val="8AE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latin typeface="Arial" panose="020B0604020202020204" pitchFamily="34" charset="0"/>
              <a:cs typeface="Arial" panose="020B0604020202020204" pitchFamily="34" charset="0"/>
            </a:rPr>
            <a:t>Attendees: </a:t>
          </a:r>
        </a:p>
        <a:p>
          <a:pPr marL="0" lvl="0" indent="0" algn="ctr" defTabSz="488950">
            <a:lnSpc>
              <a:spcPct val="90000"/>
            </a:lnSpc>
            <a:spcBef>
              <a:spcPct val="0"/>
            </a:spcBef>
            <a:spcAft>
              <a:spcPct val="35000"/>
            </a:spcAft>
            <a:buNone/>
          </a:pPr>
          <a:r>
            <a:rPr lang="en-GB" sz="1100" b="1" kern="1200" dirty="0">
              <a:solidFill>
                <a:schemeClr val="tx1"/>
              </a:solidFill>
              <a:latin typeface="Arial" panose="020B0604020202020204" pitchFamily="34" charset="0"/>
              <a:cs typeface="Arial" panose="020B0604020202020204" pitchFamily="34" charset="0"/>
            </a:rPr>
            <a:t>Service Manager (Chairperson)</a:t>
          </a:r>
        </a:p>
        <a:p>
          <a:pPr marL="0" lvl="0" indent="0" algn="ctr" defTabSz="488950">
            <a:lnSpc>
              <a:spcPct val="90000"/>
            </a:lnSpc>
            <a:spcBef>
              <a:spcPct val="0"/>
            </a:spcBef>
            <a:spcAft>
              <a:spcPct val="35000"/>
            </a:spcAft>
            <a:buNone/>
          </a:pPr>
          <a:r>
            <a:rPr lang="en-GB" sz="1100" b="1" kern="1200" dirty="0">
              <a:solidFill>
                <a:schemeClr val="tx1"/>
              </a:solidFill>
              <a:latin typeface="Arial" panose="020B0604020202020204" pitchFamily="34" charset="0"/>
              <a:cs typeface="Arial" panose="020B0604020202020204" pitchFamily="34" charset="0"/>
            </a:rPr>
            <a:t>Quality Team</a:t>
          </a:r>
        </a:p>
        <a:p>
          <a:pPr marL="0" lvl="0" indent="0" algn="ctr" defTabSz="488950">
            <a:lnSpc>
              <a:spcPct val="90000"/>
            </a:lnSpc>
            <a:spcBef>
              <a:spcPct val="0"/>
            </a:spcBef>
            <a:spcAft>
              <a:spcPct val="35000"/>
            </a:spcAft>
            <a:buNone/>
          </a:pPr>
          <a:r>
            <a:rPr lang="en-GB" sz="1100" b="1" kern="1200" dirty="0">
              <a:solidFill>
                <a:schemeClr val="tx1"/>
              </a:solidFill>
              <a:latin typeface="Arial" panose="020B0604020202020204" pitchFamily="34" charset="0"/>
              <a:cs typeface="Arial" panose="020B0604020202020204" pitchFamily="34" charset="0"/>
            </a:rPr>
            <a:t>Police (if required)</a:t>
          </a:r>
        </a:p>
        <a:p>
          <a:pPr marL="0" lvl="0" indent="0" algn="ctr" defTabSz="488950">
            <a:lnSpc>
              <a:spcPct val="90000"/>
            </a:lnSpc>
            <a:spcBef>
              <a:spcPct val="0"/>
            </a:spcBef>
            <a:spcAft>
              <a:spcPct val="35000"/>
            </a:spcAft>
            <a:buNone/>
          </a:pPr>
          <a:r>
            <a:rPr lang="en-GB" sz="1100" b="1" kern="1200" dirty="0">
              <a:solidFill>
                <a:schemeClr val="tx1"/>
              </a:solidFill>
              <a:latin typeface="Arial" panose="020B0604020202020204" pitchFamily="34" charset="0"/>
              <a:cs typeface="Arial" panose="020B0604020202020204" pitchFamily="34" charset="0"/>
            </a:rPr>
            <a:t>Provider i.e.  Registered Manager or Nominated Individual), CQC, Health Commissioners,, other partner organisations</a:t>
          </a:r>
        </a:p>
        <a:p>
          <a:pPr marL="0" lvl="0" indent="0" algn="ctr" defTabSz="488950">
            <a:lnSpc>
              <a:spcPct val="90000"/>
            </a:lnSpc>
            <a:spcBef>
              <a:spcPct val="0"/>
            </a:spcBef>
            <a:spcAft>
              <a:spcPct val="35000"/>
            </a:spcAft>
            <a:buNone/>
          </a:pPr>
          <a:r>
            <a:rPr lang="en-GB" sz="1100" b="1" kern="1200" dirty="0">
              <a:solidFill>
                <a:schemeClr val="tx1"/>
              </a:solidFill>
              <a:latin typeface="Arial" panose="020B0604020202020204" pitchFamily="34" charset="0"/>
              <a:cs typeface="Arial" panose="020B0604020202020204" pitchFamily="34" charset="0"/>
            </a:rPr>
            <a:t> N.b. list is not exhaustive</a:t>
          </a:r>
        </a:p>
      </dsp:txBody>
      <dsp:txXfrm>
        <a:off x="22062" y="55709"/>
        <a:ext cx="3026438" cy="1815862"/>
      </dsp:txXfrm>
    </dsp:sp>
    <dsp:sp modelId="{C93A4286-BD24-410C-AD9C-31E9A1C587B5}">
      <dsp:nvSpPr>
        <dsp:cNvPr id="0" name=""/>
        <dsp:cNvSpPr/>
      </dsp:nvSpPr>
      <dsp:spPr>
        <a:xfrm>
          <a:off x="1535281" y="1854364"/>
          <a:ext cx="4078200" cy="598983"/>
        </a:xfrm>
        <a:custGeom>
          <a:avLst/>
          <a:gdLst/>
          <a:ahLst/>
          <a:cxnLst/>
          <a:rect l="0" t="0" r="0" b="0"/>
          <a:pathLst>
            <a:path>
              <a:moveTo>
                <a:pt x="4078200" y="0"/>
              </a:moveTo>
              <a:lnTo>
                <a:pt x="4078200" y="316591"/>
              </a:lnTo>
              <a:lnTo>
                <a:pt x="0" y="316591"/>
              </a:lnTo>
              <a:lnTo>
                <a:pt x="0" y="59898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71218" y="2150372"/>
        <a:ext cx="206325" cy="6967"/>
      </dsp:txXfrm>
    </dsp:sp>
    <dsp:sp modelId="{3F770A5A-AC62-440E-9D32-8BE046EEECDC}">
      <dsp:nvSpPr>
        <dsp:cNvPr id="0" name=""/>
        <dsp:cNvSpPr/>
      </dsp:nvSpPr>
      <dsp:spPr>
        <a:xfrm>
          <a:off x="3744580" y="28298"/>
          <a:ext cx="3737802" cy="1827865"/>
        </a:xfrm>
        <a:prstGeom prst="rect">
          <a:avLst/>
        </a:prstGeom>
        <a:solidFill>
          <a:srgbClr val="8AE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Review: </a:t>
          </a:r>
        </a:p>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New/ongoing safeguarding concerns</a:t>
          </a:r>
        </a:p>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Review the  Provider Improvement Plan</a:t>
          </a:r>
        </a:p>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Interventions to support the provider</a:t>
          </a:r>
        </a:p>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Review risk and update on contractual/commissioning decisions e.g. suspension if applicable</a:t>
          </a:r>
        </a:p>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Actions including dates for completion</a:t>
          </a:r>
        </a:p>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Communication Plan with people who use the service/ their families/ representatives/ Professional advocate</a:t>
          </a:r>
        </a:p>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Date for next meeting</a:t>
          </a:r>
        </a:p>
      </dsp:txBody>
      <dsp:txXfrm>
        <a:off x="3744580" y="28298"/>
        <a:ext cx="3737802" cy="1827865"/>
      </dsp:txXfrm>
    </dsp:sp>
    <dsp:sp modelId="{F8F832FB-B2DD-44D8-9861-FC45AC8C7D5D}">
      <dsp:nvSpPr>
        <dsp:cNvPr id="0" name=""/>
        <dsp:cNvSpPr/>
      </dsp:nvSpPr>
      <dsp:spPr>
        <a:xfrm>
          <a:off x="3046700" y="3347959"/>
          <a:ext cx="663785" cy="91440"/>
        </a:xfrm>
        <a:custGeom>
          <a:avLst/>
          <a:gdLst/>
          <a:ahLst/>
          <a:cxnLst/>
          <a:rect l="0" t="0" r="0" b="0"/>
          <a:pathLst>
            <a:path>
              <a:moveTo>
                <a:pt x="0" y="45720"/>
              </a:moveTo>
              <a:lnTo>
                <a:pt x="348992" y="45720"/>
              </a:lnTo>
              <a:lnTo>
                <a:pt x="348992" y="54853"/>
              </a:lnTo>
              <a:lnTo>
                <a:pt x="663785" y="5485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61232" y="3390195"/>
        <a:ext cx="34722" cy="6967"/>
      </dsp:txXfrm>
    </dsp:sp>
    <dsp:sp modelId="{7FBEBACD-F9F3-4A4F-B19E-98CE65F9207F}">
      <dsp:nvSpPr>
        <dsp:cNvPr id="0" name=""/>
        <dsp:cNvSpPr/>
      </dsp:nvSpPr>
      <dsp:spPr>
        <a:xfrm>
          <a:off x="22062" y="2485748"/>
          <a:ext cx="3026438" cy="1815862"/>
        </a:xfrm>
        <a:prstGeom prst="rect">
          <a:avLst/>
        </a:prstGeom>
        <a:solidFill>
          <a:srgbClr val="8AE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After</a:t>
          </a:r>
          <a:r>
            <a:rPr lang="en-GB" sz="1050" b="1" kern="1200" baseline="0" dirty="0">
              <a:solidFill>
                <a:schemeClr val="tx1"/>
              </a:solidFill>
              <a:latin typeface="Arial" panose="020B0604020202020204" pitchFamily="34" charset="0"/>
              <a:cs typeface="Arial" panose="020B0604020202020204" pitchFamily="34" charset="0"/>
            </a:rPr>
            <a:t> the meeting: </a:t>
          </a:r>
        </a:p>
        <a:p>
          <a:pPr marL="0" lvl="0" indent="0" algn="ctr" defTabSz="466725">
            <a:lnSpc>
              <a:spcPct val="90000"/>
            </a:lnSpc>
            <a:spcBef>
              <a:spcPct val="0"/>
            </a:spcBef>
            <a:spcAft>
              <a:spcPct val="35000"/>
            </a:spcAft>
            <a:buNone/>
          </a:pPr>
          <a:r>
            <a:rPr lang="en-GB" sz="1050" b="1" kern="1200" baseline="0" dirty="0">
              <a:solidFill>
                <a:schemeClr val="tx1"/>
              </a:solidFill>
              <a:latin typeface="Arial" panose="020B0604020202020204" pitchFamily="34" charset="0"/>
              <a:cs typeface="Arial" panose="020B0604020202020204" pitchFamily="34" charset="0"/>
            </a:rPr>
            <a:t>Provider submits an updated Provider Improvement Plan to the Service Manager within 5 working days of the meeting </a:t>
          </a:r>
          <a:endParaRPr lang="en-GB" sz="1050" b="1" kern="1200" dirty="0">
            <a:solidFill>
              <a:schemeClr val="tx1"/>
            </a:solidFill>
            <a:latin typeface="Arial" panose="020B0604020202020204" pitchFamily="34" charset="0"/>
            <a:cs typeface="Arial" panose="020B0604020202020204" pitchFamily="34" charset="0"/>
          </a:endParaRPr>
        </a:p>
      </dsp:txBody>
      <dsp:txXfrm>
        <a:off x="22062" y="2485748"/>
        <a:ext cx="3026438" cy="1815862"/>
      </dsp:txXfrm>
    </dsp:sp>
    <dsp:sp modelId="{E59B540C-A298-4B3F-B3B4-A15C94E71758}">
      <dsp:nvSpPr>
        <dsp:cNvPr id="0" name=""/>
        <dsp:cNvSpPr/>
      </dsp:nvSpPr>
      <dsp:spPr>
        <a:xfrm>
          <a:off x="6767524" y="3357093"/>
          <a:ext cx="667175" cy="91440"/>
        </a:xfrm>
        <a:custGeom>
          <a:avLst/>
          <a:gdLst/>
          <a:ahLst/>
          <a:cxnLst/>
          <a:rect l="0" t="0" r="0" b="0"/>
          <a:pathLst>
            <a:path>
              <a:moveTo>
                <a:pt x="0" y="45720"/>
              </a:moveTo>
              <a:lnTo>
                <a:pt x="350687" y="45720"/>
              </a:lnTo>
              <a:lnTo>
                <a:pt x="350687" y="58013"/>
              </a:lnTo>
              <a:lnTo>
                <a:pt x="667175" y="5801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083664" y="3399329"/>
        <a:ext cx="34894" cy="6967"/>
      </dsp:txXfrm>
    </dsp:sp>
    <dsp:sp modelId="{9E9FFEE6-844F-4FC2-8547-8FB3DC04E51C}">
      <dsp:nvSpPr>
        <dsp:cNvPr id="0" name=""/>
        <dsp:cNvSpPr/>
      </dsp:nvSpPr>
      <dsp:spPr>
        <a:xfrm>
          <a:off x="3742886" y="2494882"/>
          <a:ext cx="3026438" cy="1815862"/>
        </a:xfrm>
        <a:prstGeom prst="rect">
          <a:avLst/>
        </a:prstGeom>
        <a:solidFill>
          <a:srgbClr val="8AE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Service Manager and Quality Team  validates the Provider Improvement Plan  </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within 2 working days of receipt. </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To ensure a proportionate approach to risk</a:t>
          </a:r>
        </a:p>
        <a:p>
          <a:pPr marL="0" lvl="0" indent="0" algn="ctr" defTabSz="466725">
            <a:lnSpc>
              <a:spcPct val="90000"/>
            </a:lnSpc>
            <a:spcBef>
              <a:spcPct val="0"/>
            </a:spcBef>
            <a:spcAft>
              <a:spcPct val="35000"/>
            </a:spcAft>
            <a:buNone/>
          </a:pPr>
          <a:endParaRPr lang="en-GB" sz="1050" b="1" kern="1200" dirty="0">
            <a:solidFill>
              <a:schemeClr val="tx1"/>
            </a:solidFill>
            <a:latin typeface="Arial" panose="020B0604020202020204" pitchFamily="34" charset="0"/>
            <a:cs typeface="Arial" panose="020B0604020202020204" pitchFamily="34" charset="0"/>
          </a:endParaRP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Confirm with the provider whether the plan is acceptable/ not acceptable</a:t>
          </a:r>
        </a:p>
        <a:p>
          <a:pPr marL="0" lvl="0" indent="0" algn="ctr" defTabSz="466725">
            <a:lnSpc>
              <a:spcPct val="90000"/>
            </a:lnSpc>
            <a:spcBef>
              <a:spcPct val="0"/>
            </a:spcBef>
            <a:spcAft>
              <a:spcPct val="35000"/>
            </a:spcAft>
            <a:buNone/>
          </a:pPr>
          <a:endParaRPr lang="en-GB" sz="900" b="1" kern="1200" dirty="0"/>
        </a:p>
      </dsp:txBody>
      <dsp:txXfrm>
        <a:off x="3742886" y="2494882"/>
        <a:ext cx="3026438" cy="1815862"/>
      </dsp:txXfrm>
    </dsp:sp>
    <dsp:sp modelId="{852A605F-7B8F-4C28-A8E6-93A0A0823DEC}">
      <dsp:nvSpPr>
        <dsp:cNvPr id="0" name=""/>
        <dsp:cNvSpPr/>
      </dsp:nvSpPr>
      <dsp:spPr>
        <a:xfrm>
          <a:off x="7467099" y="2507175"/>
          <a:ext cx="3026438" cy="1815862"/>
        </a:xfrm>
        <a:prstGeom prst="rect">
          <a:avLst/>
        </a:prstGeom>
        <a:solidFill>
          <a:srgbClr val="8AE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If Improvements are not made by the Provider this is escalated to Senior Managers in Adults Social Care</a:t>
          </a:r>
        </a:p>
      </dsp:txBody>
      <dsp:txXfrm>
        <a:off x="7467099" y="2507175"/>
        <a:ext cx="3026438" cy="1815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FAC2F-0554-4290-89F7-F59B270C6359}">
      <dsp:nvSpPr>
        <dsp:cNvPr id="0" name=""/>
        <dsp:cNvSpPr/>
      </dsp:nvSpPr>
      <dsp:spPr>
        <a:xfrm>
          <a:off x="3072912" y="886599"/>
          <a:ext cx="657222" cy="91440"/>
        </a:xfrm>
        <a:custGeom>
          <a:avLst/>
          <a:gdLst/>
          <a:ahLst/>
          <a:cxnLst/>
          <a:rect l="0" t="0" r="0" b="0"/>
          <a:pathLst>
            <a:path>
              <a:moveTo>
                <a:pt x="0" y="47999"/>
              </a:moveTo>
              <a:lnTo>
                <a:pt x="345711" y="47999"/>
              </a:lnTo>
              <a:lnTo>
                <a:pt x="345711" y="45720"/>
              </a:lnTo>
              <a:lnTo>
                <a:pt x="65722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84327" y="928876"/>
        <a:ext cx="34391" cy="6884"/>
      </dsp:txXfrm>
    </dsp:sp>
    <dsp:sp modelId="{ED26BCF1-7A42-466D-99D0-C1FB5E18BE8A}">
      <dsp:nvSpPr>
        <dsp:cNvPr id="0" name=""/>
        <dsp:cNvSpPr/>
      </dsp:nvSpPr>
      <dsp:spPr>
        <a:xfrm>
          <a:off x="84181" y="37438"/>
          <a:ext cx="2990531" cy="1794318"/>
        </a:xfrm>
        <a:prstGeom prst="rect">
          <a:avLst/>
        </a:prstGeom>
        <a:solidFill>
          <a:srgbClr val="BDF9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Attendees:</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Service Manager (Chairperson)</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Quality Team</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Police (if required)</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Provider i.e.  Registered Manager or Nominated Individual),  Health Commissioners, CQC, Health Commissioners, other partner organisations</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 N.b. list is not exhaustive</a:t>
          </a:r>
        </a:p>
      </dsp:txBody>
      <dsp:txXfrm>
        <a:off x="84181" y="37438"/>
        <a:ext cx="2990531" cy="1794318"/>
      </dsp:txXfrm>
    </dsp:sp>
    <dsp:sp modelId="{C93A4286-BD24-410C-AD9C-31E9A1C587B5}">
      <dsp:nvSpPr>
        <dsp:cNvPr id="0" name=""/>
        <dsp:cNvSpPr/>
      </dsp:nvSpPr>
      <dsp:spPr>
        <a:xfrm>
          <a:off x="1549840" y="1862838"/>
          <a:ext cx="4137504" cy="650098"/>
        </a:xfrm>
        <a:custGeom>
          <a:avLst/>
          <a:gdLst/>
          <a:ahLst/>
          <a:cxnLst/>
          <a:rect l="0" t="0" r="0" b="0"/>
          <a:pathLst>
            <a:path>
              <a:moveTo>
                <a:pt x="4137504" y="0"/>
              </a:moveTo>
              <a:lnTo>
                <a:pt x="4137504" y="342149"/>
              </a:lnTo>
              <a:lnTo>
                <a:pt x="0" y="342149"/>
              </a:lnTo>
              <a:lnTo>
                <a:pt x="0" y="65009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13764" y="2184445"/>
        <a:ext cx="209656" cy="6884"/>
      </dsp:txXfrm>
    </dsp:sp>
    <dsp:sp modelId="{3F770A5A-AC62-440E-9D32-8BE046EEECDC}">
      <dsp:nvSpPr>
        <dsp:cNvPr id="0" name=""/>
        <dsp:cNvSpPr/>
      </dsp:nvSpPr>
      <dsp:spPr>
        <a:xfrm>
          <a:off x="3762534" y="0"/>
          <a:ext cx="3849621" cy="1864638"/>
        </a:xfrm>
        <a:prstGeom prst="rect">
          <a:avLst/>
        </a:prstGeom>
        <a:solidFill>
          <a:srgbClr val="BDF9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Review: </a:t>
          </a:r>
        </a:p>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New/ongoing safeguarding concerns</a:t>
          </a:r>
        </a:p>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Review the  Provider Improvement Plan</a:t>
          </a:r>
        </a:p>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Discuss and review  interventions to support the provider</a:t>
          </a:r>
        </a:p>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Review risk, Update on contractual/commissioning decisions e.g. suspension if applicable</a:t>
          </a:r>
        </a:p>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Actions identified with specified dates for completion</a:t>
          </a:r>
        </a:p>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Communication Plan with people who use the service/ their families/ representatives/ Professional advocate</a:t>
          </a:r>
        </a:p>
        <a:p>
          <a:pPr marL="0" lvl="0" indent="0" algn="ctr" defTabSz="444500">
            <a:lnSpc>
              <a:spcPct val="90000"/>
            </a:lnSpc>
            <a:spcBef>
              <a:spcPct val="0"/>
            </a:spcBef>
            <a:spcAft>
              <a:spcPct val="35000"/>
            </a:spcAft>
            <a:buNone/>
          </a:pPr>
          <a:r>
            <a:rPr lang="en-GB" sz="1000" b="1" kern="1200" dirty="0">
              <a:solidFill>
                <a:schemeClr val="tx1"/>
              </a:solidFill>
              <a:latin typeface="Arial" panose="020B0604020202020204" pitchFamily="34" charset="0"/>
              <a:cs typeface="Arial" panose="020B0604020202020204" pitchFamily="34" charset="0"/>
            </a:rPr>
            <a:t>Set date for next meeting</a:t>
          </a:r>
        </a:p>
      </dsp:txBody>
      <dsp:txXfrm>
        <a:off x="3762534" y="0"/>
        <a:ext cx="3849621" cy="1864638"/>
      </dsp:txXfrm>
    </dsp:sp>
    <dsp:sp modelId="{F8F832FB-B2DD-44D8-9861-FC45AC8C7D5D}">
      <dsp:nvSpPr>
        <dsp:cNvPr id="0" name=""/>
        <dsp:cNvSpPr/>
      </dsp:nvSpPr>
      <dsp:spPr>
        <a:xfrm>
          <a:off x="3043305" y="3396776"/>
          <a:ext cx="697654" cy="91440"/>
        </a:xfrm>
        <a:custGeom>
          <a:avLst/>
          <a:gdLst/>
          <a:ahLst/>
          <a:cxnLst/>
          <a:rect l="0" t="0" r="0" b="0"/>
          <a:pathLst>
            <a:path>
              <a:moveTo>
                <a:pt x="0" y="45720"/>
              </a:moveTo>
              <a:lnTo>
                <a:pt x="365927" y="45720"/>
              </a:lnTo>
              <a:lnTo>
                <a:pt x="365927" y="57401"/>
              </a:lnTo>
              <a:lnTo>
                <a:pt x="697654" y="5740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73924" y="3439053"/>
        <a:ext cx="36417" cy="6884"/>
      </dsp:txXfrm>
    </dsp:sp>
    <dsp:sp modelId="{7FBEBACD-F9F3-4A4F-B19E-98CE65F9207F}">
      <dsp:nvSpPr>
        <dsp:cNvPr id="0" name=""/>
        <dsp:cNvSpPr/>
      </dsp:nvSpPr>
      <dsp:spPr>
        <a:xfrm>
          <a:off x="54574" y="2545337"/>
          <a:ext cx="2990531" cy="1794318"/>
        </a:xfrm>
        <a:prstGeom prst="rect">
          <a:avLst/>
        </a:prstGeom>
        <a:solidFill>
          <a:srgbClr val="BDF9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After</a:t>
          </a:r>
          <a:r>
            <a:rPr lang="en-GB" sz="1050" b="1" kern="1200" baseline="0" dirty="0">
              <a:solidFill>
                <a:schemeClr val="tx1"/>
              </a:solidFill>
              <a:latin typeface="Arial" panose="020B0604020202020204" pitchFamily="34" charset="0"/>
              <a:cs typeface="Arial" panose="020B0604020202020204" pitchFamily="34" charset="0"/>
            </a:rPr>
            <a:t> the meeting: </a:t>
          </a:r>
        </a:p>
        <a:p>
          <a:pPr marL="0" lvl="0" indent="0" algn="ctr" defTabSz="466725">
            <a:lnSpc>
              <a:spcPct val="90000"/>
            </a:lnSpc>
            <a:spcBef>
              <a:spcPct val="0"/>
            </a:spcBef>
            <a:spcAft>
              <a:spcPct val="35000"/>
            </a:spcAft>
            <a:buNone/>
          </a:pPr>
          <a:r>
            <a:rPr lang="en-GB" sz="1050" b="1" kern="1200" baseline="0" dirty="0">
              <a:solidFill>
                <a:schemeClr val="tx1"/>
              </a:solidFill>
              <a:latin typeface="Arial" panose="020B0604020202020204" pitchFamily="34" charset="0"/>
              <a:cs typeface="Arial" panose="020B0604020202020204" pitchFamily="34" charset="0"/>
            </a:rPr>
            <a:t>Provider submits an updated Provider Improvement Plan to the Service Manager within 5 working days of the meeting </a:t>
          </a:r>
          <a:endParaRPr lang="en-GB" sz="1050" b="1" kern="1200" dirty="0">
            <a:solidFill>
              <a:schemeClr val="tx1"/>
            </a:solidFill>
            <a:latin typeface="Arial" panose="020B0604020202020204" pitchFamily="34" charset="0"/>
            <a:cs typeface="Arial" panose="020B0604020202020204" pitchFamily="34" charset="0"/>
          </a:endParaRPr>
        </a:p>
      </dsp:txBody>
      <dsp:txXfrm>
        <a:off x="54574" y="2545337"/>
        <a:ext cx="2990531" cy="1794318"/>
      </dsp:txXfrm>
    </dsp:sp>
    <dsp:sp modelId="{E59B540C-A298-4B3F-B3B4-A15C94E71758}">
      <dsp:nvSpPr>
        <dsp:cNvPr id="0" name=""/>
        <dsp:cNvSpPr/>
      </dsp:nvSpPr>
      <dsp:spPr>
        <a:xfrm>
          <a:off x="6762091" y="3408457"/>
          <a:ext cx="646396" cy="91440"/>
        </a:xfrm>
        <a:custGeom>
          <a:avLst/>
          <a:gdLst/>
          <a:ahLst/>
          <a:cxnLst/>
          <a:rect l="0" t="0" r="0" b="0"/>
          <a:pathLst>
            <a:path>
              <a:moveTo>
                <a:pt x="0" y="45720"/>
              </a:moveTo>
              <a:lnTo>
                <a:pt x="64639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068364" y="3450735"/>
        <a:ext cx="33849" cy="6884"/>
      </dsp:txXfrm>
    </dsp:sp>
    <dsp:sp modelId="{9E9FFEE6-844F-4FC2-8547-8FB3DC04E51C}">
      <dsp:nvSpPr>
        <dsp:cNvPr id="0" name=""/>
        <dsp:cNvSpPr/>
      </dsp:nvSpPr>
      <dsp:spPr>
        <a:xfrm>
          <a:off x="3773360" y="2557018"/>
          <a:ext cx="2990531" cy="1794318"/>
        </a:xfrm>
        <a:prstGeom prst="rect">
          <a:avLst/>
        </a:prstGeom>
        <a:solidFill>
          <a:srgbClr val="BDF9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Service Manager and Quality Team  validates the Provider Improvement Plan  </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within 2 working days of receipt </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To ensure a proportionate approach to risk</a:t>
          </a:r>
        </a:p>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Feedback to the provider whether the plan is acceptable/not acceptable</a:t>
          </a:r>
        </a:p>
        <a:p>
          <a:pPr marL="0" lvl="0" indent="0" algn="ctr" defTabSz="466725">
            <a:lnSpc>
              <a:spcPct val="90000"/>
            </a:lnSpc>
            <a:spcBef>
              <a:spcPct val="0"/>
            </a:spcBef>
            <a:spcAft>
              <a:spcPct val="35000"/>
            </a:spcAft>
            <a:buNone/>
          </a:pPr>
          <a:endParaRPr lang="en-GB" sz="900" b="1" kern="1200" dirty="0"/>
        </a:p>
      </dsp:txBody>
      <dsp:txXfrm>
        <a:off x="3773360" y="2557018"/>
        <a:ext cx="2990531" cy="1794318"/>
      </dsp:txXfrm>
    </dsp:sp>
    <dsp:sp modelId="{852A605F-7B8F-4C28-A8E6-93A0A0823DEC}">
      <dsp:nvSpPr>
        <dsp:cNvPr id="0" name=""/>
        <dsp:cNvSpPr/>
      </dsp:nvSpPr>
      <dsp:spPr>
        <a:xfrm>
          <a:off x="7440887" y="2557018"/>
          <a:ext cx="2990531" cy="1794318"/>
        </a:xfrm>
        <a:prstGeom prst="rect">
          <a:avLst/>
        </a:prstGeom>
        <a:solidFill>
          <a:srgbClr val="BDF9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tx1"/>
              </a:solidFill>
              <a:latin typeface="Arial" panose="020B0604020202020204" pitchFamily="34" charset="0"/>
              <a:cs typeface="Arial" panose="020B0604020202020204" pitchFamily="34" charset="0"/>
            </a:rPr>
            <a:t>If Improvements are not made by the Provider this is escalated to Senior Managers in Adults Social Care</a:t>
          </a:r>
        </a:p>
      </dsp:txBody>
      <dsp:txXfrm>
        <a:off x="7440887" y="2557018"/>
        <a:ext cx="2990531" cy="17943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FAC2F-0554-4290-89F7-F59B270C6359}">
      <dsp:nvSpPr>
        <dsp:cNvPr id="0" name=""/>
        <dsp:cNvSpPr/>
      </dsp:nvSpPr>
      <dsp:spPr>
        <a:xfrm>
          <a:off x="3029767" y="2081892"/>
          <a:ext cx="679848" cy="91440"/>
        </a:xfrm>
        <a:custGeom>
          <a:avLst/>
          <a:gdLst/>
          <a:ahLst/>
          <a:cxnLst/>
          <a:rect l="0" t="0" r="0" b="0"/>
          <a:pathLst>
            <a:path>
              <a:moveTo>
                <a:pt x="0" y="55342"/>
              </a:moveTo>
              <a:lnTo>
                <a:pt x="357024" y="55342"/>
              </a:lnTo>
              <a:lnTo>
                <a:pt x="357024" y="45720"/>
              </a:lnTo>
              <a:lnTo>
                <a:pt x="6798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1929" y="2124122"/>
        <a:ext cx="35525" cy="6979"/>
      </dsp:txXfrm>
    </dsp:sp>
    <dsp:sp modelId="{ED26BCF1-7A42-466D-99D0-C1FB5E18BE8A}">
      <dsp:nvSpPr>
        <dsp:cNvPr id="0" name=""/>
        <dsp:cNvSpPr/>
      </dsp:nvSpPr>
      <dsp:spPr>
        <a:xfrm>
          <a:off x="0" y="842712"/>
          <a:ext cx="3031567" cy="2589043"/>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Attendees:</a:t>
          </a:r>
        </a:p>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Service Manager (Chairperson)</a:t>
          </a:r>
        </a:p>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Quality Team</a:t>
          </a:r>
        </a:p>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Police (if required)</a:t>
          </a:r>
        </a:p>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Provider i.e.  Registered Manager or Nominated Individual),  Health Commissioners, CQC, Health Commissioners, other partner organisations</a:t>
          </a:r>
        </a:p>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 N.b. list is not exhaustive</a:t>
          </a:r>
        </a:p>
      </dsp:txBody>
      <dsp:txXfrm>
        <a:off x="0" y="842712"/>
        <a:ext cx="3031567" cy="2589043"/>
      </dsp:txXfrm>
    </dsp:sp>
    <dsp:sp modelId="{C93A4286-BD24-410C-AD9C-31E9A1C587B5}">
      <dsp:nvSpPr>
        <dsp:cNvPr id="0" name=""/>
        <dsp:cNvSpPr/>
      </dsp:nvSpPr>
      <dsp:spPr>
        <a:xfrm>
          <a:off x="6771783" y="2081892"/>
          <a:ext cx="622915" cy="91440"/>
        </a:xfrm>
        <a:custGeom>
          <a:avLst/>
          <a:gdLst/>
          <a:ahLst/>
          <a:cxnLst/>
          <a:rect l="0" t="0" r="0" b="0"/>
          <a:pathLst>
            <a:path>
              <a:moveTo>
                <a:pt x="0" y="45720"/>
              </a:moveTo>
              <a:lnTo>
                <a:pt x="328557" y="45720"/>
              </a:lnTo>
              <a:lnTo>
                <a:pt x="328557" y="64600"/>
              </a:lnTo>
              <a:lnTo>
                <a:pt x="622915" y="6460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066896" y="2124122"/>
        <a:ext cx="32689" cy="6979"/>
      </dsp:txXfrm>
    </dsp:sp>
    <dsp:sp modelId="{3F770A5A-AC62-440E-9D32-8BE046EEECDC}">
      <dsp:nvSpPr>
        <dsp:cNvPr id="0" name=""/>
        <dsp:cNvSpPr/>
      </dsp:nvSpPr>
      <dsp:spPr>
        <a:xfrm>
          <a:off x="3742016" y="919717"/>
          <a:ext cx="3031567" cy="2415789"/>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Review: </a:t>
          </a:r>
        </a:p>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New/ongoing safeguarding concerns</a:t>
          </a:r>
        </a:p>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Review the  Provider Improvement Plan</a:t>
          </a:r>
        </a:p>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Discuss and review  interventions to support the provider</a:t>
          </a:r>
        </a:p>
        <a:p>
          <a:pPr marL="0" lvl="0" indent="0" algn="ctr" defTabSz="533400">
            <a:lnSpc>
              <a:spcPct val="90000"/>
            </a:lnSpc>
            <a:spcBef>
              <a:spcPct val="0"/>
            </a:spcBef>
            <a:spcAft>
              <a:spcPct val="35000"/>
            </a:spcAft>
            <a:buNone/>
          </a:pPr>
          <a:endParaRPr lang="en-GB" sz="1200" b="1" kern="1200" dirty="0">
            <a:solidFill>
              <a:schemeClr val="tx1"/>
            </a:solidFill>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Communication Plan with people who use the service/ their families/ representatives/ Professional advocate. </a:t>
          </a:r>
        </a:p>
        <a:p>
          <a:pPr marL="0" lvl="0" indent="0" algn="ctr" defTabSz="533400">
            <a:lnSpc>
              <a:spcPct val="90000"/>
            </a:lnSpc>
            <a:spcBef>
              <a:spcPct val="0"/>
            </a:spcBef>
            <a:spcAft>
              <a:spcPct val="35000"/>
            </a:spcAft>
            <a:buNone/>
          </a:pPr>
          <a:endParaRPr lang="en-GB" sz="900" b="1" kern="1200" dirty="0">
            <a:solidFill>
              <a:schemeClr val="tx1"/>
            </a:solidFill>
            <a:latin typeface="Arial" panose="020B0604020202020204" pitchFamily="34" charset="0"/>
            <a:cs typeface="Arial" panose="020B0604020202020204" pitchFamily="34" charset="0"/>
          </a:endParaRPr>
        </a:p>
      </dsp:txBody>
      <dsp:txXfrm>
        <a:off x="3742016" y="919717"/>
        <a:ext cx="3031567" cy="2415789"/>
      </dsp:txXfrm>
    </dsp:sp>
    <dsp:sp modelId="{7FBEBACD-F9F3-4A4F-B19E-98CE65F9207F}">
      <dsp:nvSpPr>
        <dsp:cNvPr id="0" name=""/>
        <dsp:cNvSpPr/>
      </dsp:nvSpPr>
      <dsp:spPr>
        <a:xfrm>
          <a:off x="7427098" y="945446"/>
          <a:ext cx="3031567" cy="2402092"/>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GB" sz="1100" b="1" kern="1200" dirty="0">
            <a:solidFill>
              <a:schemeClr val="tx1"/>
            </a:solidFill>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Exit Organisational Safeguarding? </a:t>
          </a:r>
        </a:p>
        <a:p>
          <a:pPr marL="0" lvl="0" indent="0" algn="ctr" defTabSz="48895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The Organisational Safeguarding Process will come to an end  and the decision will be recorded in the minutes of the Organisational Review meeting as evidence- based improvement</a:t>
          </a:r>
          <a:endParaRPr lang="en-GB" sz="1200" b="1" kern="1200" baseline="0" dirty="0">
            <a:solidFill>
              <a:schemeClr val="tx1"/>
            </a:solidFill>
            <a:latin typeface="Arial" panose="020B0604020202020204" pitchFamily="34" charset="0"/>
            <a:cs typeface="Arial" panose="020B0604020202020204" pitchFamily="34" charset="0"/>
          </a:endParaRPr>
        </a:p>
      </dsp:txBody>
      <dsp:txXfrm>
        <a:off x="7427098" y="945446"/>
        <a:ext cx="3031567" cy="240209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69C2E-7606-4FA2-9EF3-CDAFD2BF75CF}" type="datetimeFigureOut">
              <a:rPr lang="en-GB" smtClean="0"/>
              <a:t>26/09/2024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E87F8-1F4D-4E8B-95C0-863B2A2DB3C1}" type="slidenum">
              <a:rPr lang="en-GB" smtClean="0"/>
              <a:t>‹#›</a:t>
            </a:fld>
            <a:endParaRPr lang="en-GB"/>
          </a:p>
        </p:txBody>
      </p:sp>
    </p:spTree>
    <p:extLst>
      <p:ext uri="{BB962C8B-B14F-4D97-AF65-F5344CB8AC3E}">
        <p14:creationId xmlns:p14="http://schemas.microsoft.com/office/powerpoint/2010/main" val="252832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Nicola 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8B5F9-AB99-4FA8-8189-ED5F0FE4A2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561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Nic and James to review/ deliver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Quality Pathway supports early intervention and provides a programme of support for providers who are within the Organisational Safeguarding Process. The Quality Team are responsible for Provider Risk Profile and will support interventions which have been identified to support the provider to work towards sustained improvement. </a:t>
            </a:r>
            <a:r>
              <a:rPr lang="en-US" sz="1800" dirty="0">
                <a:effectLst/>
                <a:latin typeface="Arial" panose="020B0604020202020204" pitchFamily="34" charset="0"/>
                <a:ea typeface="Arial" panose="020B0604020202020204" pitchFamily="34" charset="0"/>
                <a:cs typeface="Times New Roman" panose="02020603050405020304" pitchFamily="18" charset="0"/>
              </a:rPr>
              <a:t>The Provider Risk Profile is a tool which captures a range of Provider related data and includes information relating to business related activity as well as qualitative data. The data is used to identify the Providers most at risk of exiting the market or failing to meet quality standards.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9704A13-A321-4A09-A53B-6629A4DEB079}" type="slidenum">
              <a:rPr lang="en-GB" smtClean="0"/>
              <a:t>10</a:t>
            </a:fld>
            <a:endParaRPr lang="en-GB"/>
          </a:p>
        </p:txBody>
      </p:sp>
    </p:spTree>
    <p:extLst>
      <p:ext uri="{BB962C8B-B14F-4D97-AF65-F5344CB8AC3E}">
        <p14:creationId xmlns:p14="http://schemas.microsoft.com/office/powerpoint/2010/main" val="394128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Nic/James</a:t>
            </a:r>
            <a:endParaRPr lang="en-GB" i="1" dirty="0"/>
          </a:p>
        </p:txBody>
      </p:sp>
      <p:sp>
        <p:nvSpPr>
          <p:cNvPr id="4" name="Slide Number Placeholder 3"/>
          <p:cNvSpPr>
            <a:spLocks noGrp="1"/>
          </p:cNvSpPr>
          <p:nvPr>
            <p:ph type="sldNum" sz="quarter" idx="5"/>
          </p:nvPr>
        </p:nvSpPr>
        <p:spPr/>
        <p:txBody>
          <a:bodyPr/>
          <a:lstStyle/>
          <a:p>
            <a:fld id="{4478B5F9-AB99-4FA8-8189-ED5F0FE4A265}" type="slidenum">
              <a:rPr lang="en-GB" smtClean="0"/>
              <a:t>11</a:t>
            </a:fld>
            <a:endParaRPr lang="en-GB"/>
          </a:p>
        </p:txBody>
      </p:sp>
    </p:spTree>
    <p:extLst>
      <p:ext uri="{BB962C8B-B14F-4D97-AF65-F5344CB8AC3E}">
        <p14:creationId xmlns:p14="http://schemas.microsoft.com/office/powerpoint/2010/main" val="273846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Nic and James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N.b. The last four bullet points would be reported as safeguarding concerns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8B5F9-AB99-4FA8-8189-ED5F0FE4A2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885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 James</a:t>
            </a:r>
          </a:p>
        </p:txBody>
      </p:sp>
      <p:sp>
        <p:nvSpPr>
          <p:cNvPr id="4" name="Slide Number Placeholder 3"/>
          <p:cNvSpPr>
            <a:spLocks noGrp="1"/>
          </p:cNvSpPr>
          <p:nvPr>
            <p:ph type="sldNum" sz="quarter" idx="5"/>
          </p:nvPr>
        </p:nvSpPr>
        <p:spPr/>
        <p:txBody>
          <a:bodyPr/>
          <a:lstStyle/>
          <a:p>
            <a:fld id="{4478B5F9-AB99-4FA8-8189-ED5F0FE4A265}" type="slidenum">
              <a:rPr lang="en-GB" smtClean="0"/>
              <a:t>13</a:t>
            </a:fld>
            <a:endParaRPr lang="en-GB"/>
          </a:p>
        </p:txBody>
      </p:sp>
    </p:spTree>
    <p:extLst>
      <p:ext uri="{BB962C8B-B14F-4D97-AF65-F5344CB8AC3E}">
        <p14:creationId xmlns:p14="http://schemas.microsoft.com/office/powerpoint/2010/main" val="3244586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 James</a:t>
            </a:r>
          </a:p>
        </p:txBody>
      </p:sp>
      <p:sp>
        <p:nvSpPr>
          <p:cNvPr id="4" name="Slide Number Placeholder 3"/>
          <p:cNvSpPr>
            <a:spLocks noGrp="1"/>
          </p:cNvSpPr>
          <p:nvPr>
            <p:ph type="sldNum" sz="quarter" idx="5"/>
          </p:nvPr>
        </p:nvSpPr>
        <p:spPr/>
        <p:txBody>
          <a:bodyPr/>
          <a:lstStyle/>
          <a:p>
            <a:fld id="{4478B5F9-AB99-4FA8-8189-ED5F0FE4A265}" type="slidenum">
              <a:rPr lang="en-GB" smtClean="0"/>
              <a:t>14</a:t>
            </a:fld>
            <a:endParaRPr lang="en-GB"/>
          </a:p>
        </p:txBody>
      </p:sp>
    </p:spTree>
    <p:extLst>
      <p:ext uri="{BB962C8B-B14F-4D97-AF65-F5344CB8AC3E}">
        <p14:creationId xmlns:p14="http://schemas.microsoft.com/office/powerpoint/2010/main" val="1970951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Nicola W</a:t>
            </a:r>
          </a:p>
        </p:txBody>
      </p:sp>
      <p:sp>
        <p:nvSpPr>
          <p:cNvPr id="4" name="Slide Number Placeholder 3"/>
          <p:cNvSpPr>
            <a:spLocks noGrp="1"/>
          </p:cNvSpPr>
          <p:nvPr>
            <p:ph type="sldNum" sz="quarter" idx="10"/>
          </p:nvPr>
        </p:nvSpPr>
        <p:spPr/>
        <p:txBody>
          <a:bodyPr/>
          <a:lstStyle/>
          <a:p>
            <a:fld id="{52AE87F8-1F4D-4E8B-95C0-863B2A2DB3C1}" type="slidenum">
              <a:rPr lang="en-GB" smtClean="0"/>
              <a:t>15</a:t>
            </a:fld>
            <a:endParaRPr lang="en-GB"/>
          </a:p>
        </p:txBody>
      </p:sp>
    </p:spTree>
    <p:extLst>
      <p:ext uri="{BB962C8B-B14F-4D97-AF65-F5344CB8AC3E}">
        <p14:creationId xmlns:p14="http://schemas.microsoft.com/office/powerpoint/2010/main" val="2207585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Arial" panose="020B0604020202020204" pitchFamily="34" charset="0"/>
                <a:cs typeface="Arial" panose="020B0604020202020204" pitchFamily="34" charset="0"/>
              </a:rPr>
              <a:t>NW</a:t>
            </a:r>
          </a:p>
          <a:p>
            <a:r>
              <a:rPr lang="en-GB" sz="1600" dirty="0">
                <a:latin typeface="Arial" panose="020B0604020202020204" pitchFamily="34" charset="0"/>
                <a:cs typeface="Arial" panose="020B0604020202020204" pitchFamily="34" charset="0"/>
              </a:rPr>
              <a:t>This list is not exhaustive</a:t>
            </a:r>
          </a:p>
        </p:txBody>
      </p:sp>
      <p:sp>
        <p:nvSpPr>
          <p:cNvPr id="4" name="Slide Number Placeholder 3"/>
          <p:cNvSpPr>
            <a:spLocks noGrp="1"/>
          </p:cNvSpPr>
          <p:nvPr>
            <p:ph type="sldNum" sz="quarter" idx="10"/>
          </p:nvPr>
        </p:nvSpPr>
        <p:spPr/>
        <p:txBody>
          <a:bodyPr/>
          <a:lstStyle/>
          <a:p>
            <a:fld id="{52AE87F8-1F4D-4E8B-95C0-863B2A2DB3C1}" type="slidenum">
              <a:rPr lang="en-GB" smtClean="0"/>
              <a:t>16</a:t>
            </a:fld>
            <a:endParaRPr lang="en-GB"/>
          </a:p>
        </p:txBody>
      </p:sp>
    </p:spTree>
    <p:extLst>
      <p:ext uri="{BB962C8B-B14F-4D97-AF65-F5344CB8AC3E}">
        <p14:creationId xmlns:p14="http://schemas.microsoft.com/office/powerpoint/2010/main" val="2359032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NW</a:t>
            </a:r>
          </a:p>
          <a:p>
            <a:r>
              <a:rPr lang="en-GB" dirty="0"/>
              <a:t>This list is not exhaustive</a:t>
            </a:r>
          </a:p>
          <a:p>
            <a:endParaRPr lang="en-GB" dirty="0"/>
          </a:p>
        </p:txBody>
      </p:sp>
      <p:sp>
        <p:nvSpPr>
          <p:cNvPr id="4" name="Slide Number Placeholder 3"/>
          <p:cNvSpPr>
            <a:spLocks noGrp="1"/>
          </p:cNvSpPr>
          <p:nvPr>
            <p:ph type="sldNum" sz="quarter" idx="5"/>
          </p:nvPr>
        </p:nvSpPr>
        <p:spPr/>
        <p:txBody>
          <a:bodyPr/>
          <a:lstStyle/>
          <a:p>
            <a:fld id="{52AE87F8-1F4D-4E8B-95C0-863B2A2DB3C1}" type="slidenum">
              <a:rPr lang="en-GB" smtClean="0"/>
              <a:t>17</a:t>
            </a:fld>
            <a:endParaRPr lang="en-GB"/>
          </a:p>
        </p:txBody>
      </p:sp>
    </p:spTree>
    <p:extLst>
      <p:ext uri="{BB962C8B-B14F-4D97-AF65-F5344CB8AC3E}">
        <p14:creationId xmlns:p14="http://schemas.microsoft.com/office/powerpoint/2010/main" val="676454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NW</a:t>
            </a:r>
          </a:p>
        </p:txBody>
      </p:sp>
      <p:sp>
        <p:nvSpPr>
          <p:cNvPr id="4" name="Slide Number Placeholder 3"/>
          <p:cNvSpPr>
            <a:spLocks noGrp="1"/>
          </p:cNvSpPr>
          <p:nvPr>
            <p:ph type="sldNum" sz="quarter" idx="10"/>
          </p:nvPr>
        </p:nvSpPr>
        <p:spPr/>
        <p:txBody>
          <a:bodyPr/>
          <a:lstStyle/>
          <a:p>
            <a:fld id="{4478B5F9-AB99-4FA8-8189-ED5F0FE4A265}" type="slidenum">
              <a:rPr lang="en-GB" smtClean="0"/>
              <a:t>18</a:t>
            </a:fld>
            <a:endParaRPr lang="en-GB"/>
          </a:p>
        </p:txBody>
      </p:sp>
    </p:spTree>
    <p:extLst>
      <p:ext uri="{BB962C8B-B14F-4D97-AF65-F5344CB8AC3E}">
        <p14:creationId xmlns:p14="http://schemas.microsoft.com/office/powerpoint/2010/main" val="1791059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NW</a:t>
            </a:r>
          </a:p>
        </p:txBody>
      </p:sp>
      <p:sp>
        <p:nvSpPr>
          <p:cNvPr id="4" name="Slide Number Placeholder 3"/>
          <p:cNvSpPr>
            <a:spLocks noGrp="1"/>
          </p:cNvSpPr>
          <p:nvPr>
            <p:ph type="sldNum" sz="quarter" idx="5"/>
          </p:nvPr>
        </p:nvSpPr>
        <p:spPr/>
        <p:txBody>
          <a:bodyPr/>
          <a:lstStyle/>
          <a:p>
            <a:fld id="{4478B5F9-AB99-4FA8-8189-ED5F0FE4A265}" type="slidenum">
              <a:rPr lang="en-GB" smtClean="0"/>
              <a:t>19</a:t>
            </a:fld>
            <a:endParaRPr lang="en-GB"/>
          </a:p>
        </p:txBody>
      </p:sp>
    </p:spTree>
    <p:extLst>
      <p:ext uri="{BB962C8B-B14F-4D97-AF65-F5344CB8AC3E}">
        <p14:creationId xmlns:p14="http://schemas.microsoft.com/office/powerpoint/2010/main" val="74627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2</a:t>
            </a:fld>
            <a:endParaRPr lang="en-GB"/>
          </a:p>
        </p:txBody>
      </p:sp>
    </p:spTree>
    <p:extLst>
      <p:ext uri="{BB962C8B-B14F-4D97-AF65-F5344CB8AC3E}">
        <p14:creationId xmlns:p14="http://schemas.microsoft.com/office/powerpoint/2010/main" val="2570053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NW</a:t>
            </a:r>
          </a:p>
          <a:p>
            <a:r>
              <a:rPr lang="en-GB" dirty="0"/>
              <a:t>Online form is the preferred method for professional  raising a safeguarding concern.</a:t>
            </a:r>
          </a:p>
        </p:txBody>
      </p:sp>
      <p:sp>
        <p:nvSpPr>
          <p:cNvPr id="4" name="Slide Number Placeholder 3"/>
          <p:cNvSpPr>
            <a:spLocks noGrp="1"/>
          </p:cNvSpPr>
          <p:nvPr>
            <p:ph type="sldNum" sz="quarter" idx="5"/>
          </p:nvPr>
        </p:nvSpPr>
        <p:spPr/>
        <p:txBody>
          <a:bodyPr/>
          <a:lstStyle/>
          <a:p>
            <a:fld id="{4478B5F9-AB99-4FA8-8189-ED5F0FE4A265}" type="slidenum">
              <a:rPr lang="en-GB" smtClean="0"/>
              <a:t>20</a:t>
            </a:fld>
            <a:endParaRPr lang="en-GB"/>
          </a:p>
        </p:txBody>
      </p:sp>
    </p:spTree>
    <p:extLst>
      <p:ext uri="{BB962C8B-B14F-4D97-AF65-F5344CB8AC3E}">
        <p14:creationId xmlns:p14="http://schemas.microsoft.com/office/powerpoint/2010/main" val="4178956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NW</a:t>
            </a:r>
          </a:p>
          <a:p>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21</a:t>
            </a:fld>
            <a:endParaRPr lang="en-GB"/>
          </a:p>
        </p:txBody>
      </p:sp>
    </p:spTree>
    <p:extLst>
      <p:ext uri="{BB962C8B-B14F-4D97-AF65-F5344CB8AC3E}">
        <p14:creationId xmlns:p14="http://schemas.microsoft.com/office/powerpoint/2010/main" val="748962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22</a:t>
            </a:fld>
            <a:endParaRPr lang="en-GB"/>
          </a:p>
        </p:txBody>
      </p:sp>
    </p:spTree>
    <p:extLst>
      <p:ext uri="{BB962C8B-B14F-4D97-AF65-F5344CB8AC3E}">
        <p14:creationId xmlns:p14="http://schemas.microsoft.com/office/powerpoint/2010/main" val="1100597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Fiona</a:t>
            </a:r>
          </a:p>
        </p:txBody>
      </p:sp>
      <p:sp>
        <p:nvSpPr>
          <p:cNvPr id="4" name="Slide Number Placeholder 3"/>
          <p:cNvSpPr>
            <a:spLocks noGrp="1"/>
          </p:cNvSpPr>
          <p:nvPr>
            <p:ph type="sldNum" sz="quarter" idx="5"/>
          </p:nvPr>
        </p:nvSpPr>
        <p:spPr/>
        <p:txBody>
          <a:bodyPr/>
          <a:lstStyle/>
          <a:p>
            <a:fld id="{52AE87F8-1F4D-4E8B-95C0-863B2A2DB3C1}" type="slidenum">
              <a:rPr lang="en-GB" smtClean="0"/>
              <a:t>23</a:t>
            </a:fld>
            <a:endParaRPr lang="en-GB"/>
          </a:p>
        </p:txBody>
      </p:sp>
    </p:spTree>
    <p:extLst>
      <p:ext uri="{BB962C8B-B14F-4D97-AF65-F5344CB8AC3E}">
        <p14:creationId xmlns:p14="http://schemas.microsoft.com/office/powerpoint/2010/main" val="271391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effectLst/>
                <a:latin typeface="Arial" panose="020B0604020202020204" pitchFamily="34" charset="0"/>
                <a:ea typeface="Arial" panose="020B0604020202020204" pitchFamily="34" charset="0"/>
                <a:cs typeface="Times New Roman" panose="02020603050405020304" pitchFamily="18" charset="0"/>
              </a:rPr>
              <a:t>Fiona </a:t>
            </a:r>
          </a:p>
          <a:p>
            <a:pPr marL="0" indent="0">
              <a:buNone/>
            </a:pPr>
            <a:r>
              <a:rPr lang="en-US" sz="1200" dirty="0">
                <a:effectLst/>
                <a:latin typeface="Arial" panose="020B0604020202020204" pitchFamily="34" charset="0"/>
                <a:ea typeface="Arial" panose="020B0604020202020204" pitchFamily="34" charset="0"/>
                <a:cs typeface="Times New Roman" panose="02020603050405020304" pitchFamily="18" charset="0"/>
              </a:rPr>
              <a:t>Commissioners</a:t>
            </a:r>
            <a:r>
              <a:rPr lang="en-US" sz="1200" spc="9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are</a:t>
            </a:r>
            <a:r>
              <a:rPr lang="en-US" sz="1200" spc="9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responsible</a:t>
            </a:r>
            <a:r>
              <a:rPr lang="en-US" sz="1200" spc="8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for</a:t>
            </a:r>
            <a:r>
              <a:rPr lang="en-US" sz="1200" spc="9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ensuring</a:t>
            </a:r>
            <a:r>
              <a:rPr lang="en-US" sz="1200" spc="9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that</a:t>
            </a:r>
            <a:r>
              <a:rPr lang="en-US" sz="1200" spc="9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the</a:t>
            </a:r>
            <a:r>
              <a:rPr lang="en-US" sz="1200" spc="1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service</a:t>
            </a:r>
            <a:r>
              <a:rPr lang="en-US" sz="1200" spc="9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meets</a:t>
            </a:r>
            <a:r>
              <a:rPr lang="en-US" sz="1200" spc="9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the</a:t>
            </a:r>
            <a:r>
              <a:rPr lang="en-US" sz="1200" spc="1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assessed</a:t>
            </a:r>
            <a:r>
              <a:rPr lang="en-US" sz="1200" spc="22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needs</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of adults and that regular reviews are carried</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out.</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24</a:t>
            </a:fld>
            <a:endParaRPr lang="en-GB"/>
          </a:p>
        </p:txBody>
      </p:sp>
    </p:spTree>
    <p:extLst>
      <p:ext uri="{BB962C8B-B14F-4D97-AF65-F5344CB8AC3E}">
        <p14:creationId xmlns:p14="http://schemas.microsoft.com/office/powerpoint/2010/main" val="3428884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Fiona</a:t>
            </a:r>
          </a:p>
        </p:txBody>
      </p:sp>
      <p:sp>
        <p:nvSpPr>
          <p:cNvPr id="4" name="Slide Number Placeholder 3"/>
          <p:cNvSpPr>
            <a:spLocks noGrp="1"/>
          </p:cNvSpPr>
          <p:nvPr>
            <p:ph type="sldNum" sz="quarter" idx="10"/>
          </p:nvPr>
        </p:nvSpPr>
        <p:spPr/>
        <p:txBody>
          <a:bodyPr/>
          <a:lstStyle/>
          <a:p>
            <a:fld id="{52AE87F8-1F4D-4E8B-95C0-863B2A2DB3C1}" type="slidenum">
              <a:rPr lang="en-GB" smtClean="0"/>
              <a:t>25</a:t>
            </a:fld>
            <a:endParaRPr lang="en-GB"/>
          </a:p>
        </p:txBody>
      </p:sp>
    </p:spTree>
    <p:extLst>
      <p:ext uri="{BB962C8B-B14F-4D97-AF65-F5344CB8AC3E}">
        <p14:creationId xmlns:p14="http://schemas.microsoft.com/office/powerpoint/2010/main" val="2788173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dirty="0"/>
              <a:t>Fiona</a:t>
            </a:r>
          </a:p>
          <a:p>
            <a:pPr marL="0" indent="0">
              <a:buNone/>
            </a:pPr>
            <a:r>
              <a:rPr lang="en-GB" sz="1800" dirty="0"/>
              <a:t>The Service Manager (Adult Social Care) with the Quality Team will complete the Information Gathering and Risk Assessment which support  proportionate decision making and professional judgment</a:t>
            </a:r>
          </a:p>
          <a:p>
            <a:pPr marL="742950" lvl="1" indent="-285750">
              <a:buFont typeface="Arial" panose="020B0604020202020204" pitchFamily="34" charset="0"/>
              <a:buChar char="•"/>
            </a:pPr>
            <a:endParaRPr lang="en-GB" sz="1600" dirty="0"/>
          </a:p>
          <a:p>
            <a:pPr marL="0" indent="0">
              <a:buNone/>
              <a:defRPr/>
            </a:pPr>
            <a:r>
              <a:rPr lang="en-GB" sz="1200" dirty="0"/>
              <a:t>The Registered Manager/ Nominated Individual of provider services, is the point of contact for organisational safeguarding and will be invited to attend the initial organisational safeguarding meeting and review meetings.</a:t>
            </a:r>
          </a:p>
          <a:p>
            <a:pPr marL="0" indent="0">
              <a:buNone/>
              <a:defRPr/>
            </a:pPr>
            <a:r>
              <a:rPr lang="en-GB" sz="1200" dirty="0"/>
              <a:t>The Provider is responsible for providing a ‘Provider Improvement Plan’ detailing how they will address concerns and risks identified;  and will update this following the meeting and send to the Service Manager and Quality Team for validation.</a:t>
            </a:r>
          </a:p>
          <a:p>
            <a:pPr marL="742950" lvl="1" indent="-2857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2AE87F8-1F4D-4E8B-95C0-863B2A2DB3C1}" type="slidenum">
              <a:rPr lang="en-GB" smtClean="0"/>
              <a:t>26</a:t>
            </a:fld>
            <a:endParaRPr lang="en-GB"/>
          </a:p>
        </p:txBody>
      </p:sp>
    </p:spTree>
    <p:extLst>
      <p:ext uri="{BB962C8B-B14F-4D97-AF65-F5344CB8AC3E}">
        <p14:creationId xmlns:p14="http://schemas.microsoft.com/office/powerpoint/2010/main" val="3203904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27</a:t>
            </a:fld>
            <a:endParaRPr lang="en-GB"/>
          </a:p>
        </p:txBody>
      </p:sp>
    </p:spTree>
    <p:extLst>
      <p:ext uri="{BB962C8B-B14F-4D97-AF65-F5344CB8AC3E}">
        <p14:creationId xmlns:p14="http://schemas.microsoft.com/office/powerpoint/2010/main" val="2499989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Fiona</a:t>
            </a:r>
          </a:p>
        </p:txBody>
      </p:sp>
      <p:sp>
        <p:nvSpPr>
          <p:cNvPr id="4" name="Slide Number Placeholder 3"/>
          <p:cNvSpPr>
            <a:spLocks noGrp="1"/>
          </p:cNvSpPr>
          <p:nvPr>
            <p:ph type="sldNum" sz="quarter" idx="10"/>
          </p:nvPr>
        </p:nvSpPr>
        <p:spPr/>
        <p:txBody>
          <a:bodyPr/>
          <a:lstStyle/>
          <a:p>
            <a:fld id="{52AE87F8-1F4D-4E8B-95C0-863B2A2DB3C1}" type="slidenum">
              <a:rPr lang="en-GB" smtClean="0"/>
              <a:t>28</a:t>
            </a:fld>
            <a:endParaRPr lang="en-GB"/>
          </a:p>
        </p:txBody>
      </p:sp>
    </p:spTree>
    <p:extLst>
      <p:ext uri="{BB962C8B-B14F-4D97-AF65-F5344CB8AC3E}">
        <p14:creationId xmlns:p14="http://schemas.microsoft.com/office/powerpoint/2010/main" val="3698101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Fiona</a:t>
            </a:r>
          </a:p>
          <a:p>
            <a:endParaRPr lang="en-GB" dirty="0"/>
          </a:p>
        </p:txBody>
      </p:sp>
      <p:sp>
        <p:nvSpPr>
          <p:cNvPr id="4" name="Slide Number Placeholder 3"/>
          <p:cNvSpPr>
            <a:spLocks noGrp="1"/>
          </p:cNvSpPr>
          <p:nvPr>
            <p:ph type="sldNum" sz="quarter" idx="10"/>
          </p:nvPr>
        </p:nvSpPr>
        <p:spPr/>
        <p:txBody>
          <a:bodyPr/>
          <a:lstStyle/>
          <a:p>
            <a:fld id="{52AE87F8-1F4D-4E8B-95C0-863B2A2DB3C1}" type="slidenum">
              <a:rPr lang="en-GB" smtClean="0"/>
              <a:t>29</a:t>
            </a:fld>
            <a:endParaRPr lang="en-GB"/>
          </a:p>
        </p:txBody>
      </p:sp>
    </p:spTree>
    <p:extLst>
      <p:ext uri="{BB962C8B-B14F-4D97-AF65-F5344CB8AC3E}">
        <p14:creationId xmlns:p14="http://schemas.microsoft.com/office/powerpoint/2010/main" val="59456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NW</a:t>
            </a:r>
          </a:p>
        </p:txBody>
      </p:sp>
      <p:sp>
        <p:nvSpPr>
          <p:cNvPr id="4" name="Slide Number Placeholder 3"/>
          <p:cNvSpPr>
            <a:spLocks noGrp="1"/>
          </p:cNvSpPr>
          <p:nvPr>
            <p:ph type="sldNum" sz="quarter" idx="10"/>
          </p:nvPr>
        </p:nvSpPr>
        <p:spPr/>
        <p:txBody>
          <a:bodyPr/>
          <a:lstStyle/>
          <a:p>
            <a:fld id="{4478B5F9-AB99-4FA8-8189-ED5F0FE4A265}" type="slidenum">
              <a:rPr lang="en-GB" smtClean="0"/>
              <a:t>3</a:t>
            </a:fld>
            <a:endParaRPr lang="en-GB"/>
          </a:p>
        </p:txBody>
      </p:sp>
    </p:spTree>
    <p:extLst>
      <p:ext uri="{BB962C8B-B14F-4D97-AF65-F5344CB8AC3E}">
        <p14:creationId xmlns:p14="http://schemas.microsoft.com/office/powerpoint/2010/main" val="3133878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GB" sz="1200" dirty="0"/>
              <a:t>Fiona</a:t>
            </a:r>
          </a:p>
          <a:p>
            <a:pPr marL="0" indent="0">
              <a:buNone/>
              <a:defRPr/>
            </a:pPr>
            <a:endParaRPr lang="en-GB" sz="1200" dirty="0"/>
          </a:p>
          <a:p>
            <a:endParaRPr lang="en-GB" dirty="0"/>
          </a:p>
        </p:txBody>
      </p:sp>
      <p:sp>
        <p:nvSpPr>
          <p:cNvPr id="4" name="Slide Number Placeholder 3"/>
          <p:cNvSpPr>
            <a:spLocks noGrp="1"/>
          </p:cNvSpPr>
          <p:nvPr>
            <p:ph type="sldNum" sz="quarter" idx="10"/>
          </p:nvPr>
        </p:nvSpPr>
        <p:spPr/>
        <p:txBody>
          <a:bodyPr/>
          <a:lstStyle/>
          <a:p>
            <a:fld id="{52AE87F8-1F4D-4E8B-95C0-863B2A2DB3C1}" type="slidenum">
              <a:rPr lang="en-GB" smtClean="0"/>
              <a:t>30</a:t>
            </a:fld>
            <a:endParaRPr lang="en-GB"/>
          </a:p>
        </p:txBody>
      </p:sp>
    </p:spTree>
    <p:extLst>
      <p:ext uri="{BB962C8B-B14F-4D97-AF65-F5344CB8AC3E}">
        <p14:creationId xmlns:p14="http://schemas.microsoft.com/office/powerpoint/2010/main" val="303171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endParaRPr lang="en-GB" sz="1200" dirty="0"/>
          </a:p>
          <a:p>
            <a:pPr marL="0" indent="0">
              <a:buNone/>
              <a:defRPr/>
            </a:pPr>
            <a:r>
              <a:rPr lang="en-GB" sz="1200" dirty="0"/>
              <a:t>Fiona</a:t>
            </a:r>
          </a:p>
          <a:p>
            <a:endParaRPr lang="en-GB" dirty="0"/>
          </a:p>
        </p:txBody>
      </p:sp>
      <p:sp>
        <p:nvSpPr>
          <p:cNvPr id="4" name="Slide Number Placeholder 3"/>
          <p:cNvSpPr>
            <a:spLocks noGrp="1"/>
          </p:cNvSpPr>
          <p:nvPr>
            <p:ph type="sldNum" sz="quarter" idx="10"/>
          </p:nvPr>
        </p:nvSpPr>
        <p:spPr/>
        <p:txBody>
          <a:bodyPr/>
          <a:lstStyle/>
          <a:p>
            <a:fld id="{52AE87F8-1F4D-4E8B-95C0-863B2A2DB3C1}" type="slidenum">
              <a:rPr lang="en-GB" smtClean="0"/>
              <a:t>31</a:t>
            </a:fld>
            <a:endParaRPr lang="en-GB"/>
          </a:p>
        </p:txBody>
      </p:sp>
    </p:spTree>
    <p:extLst>
      <p:ext uri="{BB962C8B-B14F-4D97-AF65-F5344CB8AC3E}">
        <p14:creationId xmlns:p14="http://schemas.microsoft.com/office/powerpoint/2010/main" val="1330534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spc="-5" dirty="0">
                <a:ea typeface="Arial" panose="020B0604020202020204" pitchFamily="34" charset="0"/>
              </a:rPr>
              <a:t>James/ Nic </a:t>
            </a:r>
          </a:p>
          <a:p>
            <a:pPr marL="0" indent="0">
              <a:buNone/>
            </a:pPr>
            <a:endParaRPr lang="en-US" sz="1200" spc="-5" dirty="0">
              <a:ea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10"/>
          </p:nvPr>
        </p:nvSpPr>
        <p:spPr/>
        <p:txBody>
          <a:bodyPr/>
          <a:lstStyle/>
          <a:p>
            <a:fld id="{52AE87F8-1F4D-4E8B-95C0-863B2A2DB3C1}" type="slidenum">
              <a:rPr lang="en-GB" smtClean="0"/>
              <a:t>32</a:t>
            </a:fld>
            <a:endParaRPr lang="en-GB"/>
          </a:p>
        </p:txBody>
      </p:sp>
    </p:spTree>
    <p:extLst>
      <p:ext uri="{BB962C8B-B14F-4D97-AF65-F5344CB8AC3E}">
        <p14:creationId xmlns:p14="http://schemas.microsoft.com/office/powerpoint/2010/main" val="1876597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James/ Nic</a:t>
            </a:r>
          </a:p>
        </p:txBody>
      </p:sp>
      <p:sp>
        <p:nvSpPr>
          <p:cNvPr id="4" name="Slide Number Placeholder 3"/>
          <p:cNvSpPr>
            <a:spLocks noGrp="1"/>
          </p:cNvSpPr>
          <p:nvPr>
            <p:ph type="sldNum" sz="quarter" idx="10"/>
          </p:nvPr>
        </p:nvSpPr>
        <p:spPr/>
        <p:txBody>
          <a:bodyPr/>
          <a:lstStyle/>
          <a:p>
            <a:fld id="{52AE87F8-1F4D-4E8B-95C0-863B2A2DB3C1}" type="slidenum">
              <a:rPr lang="en-GB" smtClean="0"/>
              <a:t>33</a:t>
            </a:fld>
            <a:endParaRPr lang="en-GB"/>
          </a:p>
        </p:txBody>
      </p:sp>
    </p:spTree>
    <p:extLst>
      <p:ext uri="{BB962C8B-B14F-4D97-AF65-F5344CB8AC3E}">
        <p14:creationId xmlns:p14="http://schemas.microsoft.com/office/powerpoint/2010/main" val="3767447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James/ Nic</a:t>
            </a:r>
          </a:p>
          <a:p>
            <a:r>
              <a:rPr lang="en-GB" dirty="0"/>
              <a:t>If the Provider</a:t>
            </a:r>
            <a:r>
              <a:rPr lang="en-GB" baseline="0" dirty="0"/>
              <a:t> Improvement Plan is not acceptable or improvements, then it needs to be escalated to Senior Managers</a:t>
            </a:r>
          </a:p>
          <a:p>
            <a:r>
              <a:rPr lang="en-US" sz="1200" kern="1200" dirty="0">
                <a:solidFill>
                  <a:schemeClr val="tx1"/>
                </a:solidFill>
                <a:effectLst/>
                <a:latin typeface="+mn-lt"/>
                <a:ea typeface="+mn-ea"/>
                <a:cs typeface="+mn-cs"/>
              </a:rPr>
              <a:t>If the provider advises the Service Manager or Quality Service and Continuity Team that they are unable to make sustained improvement or where there is evidence of lack of required improvement, possible service failure or service interruptions</a:t>
            </a:r>
            <a:r>
              <a:rPr lang="en-US" sz="1200" kern="1200" baseline="0" dirty="0">
                <a:solidFill>
                  <a:schemeClr val="tx1"/>
                </a:solidFill>
                <a:effectLst/>
                <a:latin typeface="+mn-lt"/>
                <a:ea typeface="+mn-ea"/>
                <a:cs typeface="+mn-cs"/>
              </a:rPr>
              <a:t> escalation to Senior managers is required. </a:t>
            </a:r>
          </a:p>
          <a:p>
            <a:r>
              <a:rPr lang="en-US" sz="1200" kern="1200" baseline="0" dirty="0">
                <a:solidFill>
                  <a:schemeClr val="tx1"/>
                </a:solidFill>
                <a:effectLst/>
                <a:latin typeface="+mn-lt"/>
                <a:ea typeface="+mn-ea"/>
                <a:cs typeface="+mn-cs"/>
              </a:rPr>
              <a:t>A clear route is identified in the Procedure. </a:t>
            </a:r>
          </a:p>
          <a:p>
            <a:r>
              <a:rPr lang="en-US" sz="1200" kern="1200" baseline="0" dirty="0">
                <a:solidFill>
                  <a:schemeClr val="tx1"/>
                </a:solidFill>
                <a:effectLst/>
                <a:latin typeface="+mn-lt"/>
                <a:ea typeface="+mn-ea"/>
                <a:cs typeface="+mn-cs"/>
              </a:rPr>
              <a:t>A Summary Briefing Note has been produced as a template.</a:t>
            </a:r>
            <a:endParaRPr lang="en-GB" dirty="0"/>
          </a:p>
          <a:p>
            <a:endParaRPr lang="en-GB" dirty="0"/>
          </a:p>
        </p:txBody>
      </p:sp>
      <p:sp>
        <p:nvSpPr>
          <p:cNvPr id="4" name="Slide Number Placeholder 3"/>
          <p:cNvSpPr>
            <a:spLocks noGrp="1"/>
          </p:cNvSpPr>
          <p:nvPr>
            <p:ph type="sldNum" sz="quarter" idx="10"/>
          </p:nvPr>
        </p:nvSpPr>
        <p:spPr/>
        <p:txBody>
          <a:bodyPr/>
          <a:lstStyle/>
          <a:p>
            <a:fld id="{52AE87F8-1F4D-4E8B-95C0-863B2A2DB3C1}" type="slidenum">
              <a:rPr lang="en-GB" smtClean="0"/>
              <a:t>34</a:t>
            </a:fld>
            <a:endParaRPr lang="en-GB"/>
          </a:p>
        </p:txBody>
      </p:sp>
    </p:spTree>
    <p:extLst>
      <p:ext uri="{BB962C8B-B14F-4D97-AF65-F5344CB8AC3E}">
        <p14:creationId xmlns:p14="http://schemas.microsoft.com/office/powerpoint/2010/main" val="3990251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James/ Nic</a:t>
            </a:r>
          </a:p>
        </p:txBody>
      </p:sp>
      <p:sp>
        <p:nvSpPr>
          <p:cNvPr id="4" name="Slide Number Placeholder 3"/>
          <p:cNvSpPr>
            <a:spLocks noGrp="1"/>
          </p:cNvSpPr>
          <p:nvPr>
            <p:ph type="sldNum" sz="quarter" idx="10"/>
          </p:nvPr>
        </p:nvSpPr>
        <p:spPr/>
        <p:txBody>
          <a:bodyPr/>
          <a:lstStyle/>
          <a:p>
            <a:fld id="{52AE87F8-1F4D-4E8B-95C0-863B2A2DB3C1}" type="slidenum">
              <a:rPr lang="en-GB" smtClean="0"/>
              <a:t>35</a:t>
            </a:fld>
            <a:endParaRPr lang="en-GB"/>
          </a:p>
        </p:txBody>
      </p:sp>
    </p:spTree>
    <p:extLst>
      <p:ext uri="{BB962C8B-B14F-4D97-AF65-F5344CB8AC3E}">
        <p14:creationId xmlns:p14="http://schemas.microsoft.com/office/powerpoint/2010/main" val="3817001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James/ Nic</a:t>
            </a:r>
          </a:p>
        </p:txBody>
      </p:sp>
      <p:sp>
        <p:nvSpPr>
          <p:cNvPr id="4" name="Slide Number Placeholder 3"/>
          <p:cNvSpPr>
            <a:spLocks noGrp="1"/>
          </p:cNvSpPr>
          <p:nvPr>
            <p:ph type="sldNum" sz="quarter" idx="10"/>
          </p:nvPr>
        </p:nvSpPr>
        <p:spPr/>
        <p:txBody>
          <a:bodyPr/>
          <a:lstStyle/>
          <a:p>
            <a:fld id="{52AE87F8-1F4D-4E8B-95C0-863B2A2DB3C1}" type="slidenum">
              <a:rPr lang="en-GB" smtClean="0"/>
              <a:t>36</a:t>
            </a:fld>
            <a:endParaRPr lang="en-GB"/>
          </a:p>
        </p:txBody>
      </p:sp>
    </p:spTree>
    <p:extLst>
      <p:ext uri="{BB962C8B-B14F-4D97-AF65-F5344CB8AC3E}">
        <p14:creationId xmlns:p14="http://schemas.microsoft.com/office/powerpoint/2010/main" val="1073301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NW</a:t>
            </a:r>
          </a:p>
        </p:txBody>
      </p:sp>
      <p:sp>
        <p:nvSpPr>
          <p:cNvPr id="4" name="Slide Number Placeholder 3"/>
          <p:cNvSpPr>
            <a:spLocks noGrp="1"/>
          </p:cNvSpPr>
          <p:nvPr>
            <p:ph type="sldNum" sz="quarter" idx="5"/>
          </p:nvPr>
        </p:nvSpPr>
        <p:spPr/>
        <p:txBody>
          <a:bodyPr/>
          <a:lstStyle/>
          <a:p>
            <a:fld id="{8BC1FF0A-F99B-4BF7-8A6F-ED97BF876C92}" type="slidenum">
              <a:rPr lang="en-GB" smtClean="0"/>
              <a:t>37</a:t>
            </a:fld>
            <a:endParaRPr lang="en-GB"/>
          </a:p>
        </p:txBody>
      </p:sp>
    </p:spTree>
    <p:extLst>
      <p:ext uri="{BB962C8B-B14F-4D97-AF65-F5344CB8AC3E}">
        <p14:creationId xmlns:p14="http://schemas.microsoft.com/office/powerpoint/2010/main" val="1732962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NW</a:t>
            </a:r>
          </a:p>
        </p:txBody>
      </p:sp>
      <p:sp>
        <p:nvSpPr>
          <p:cNvPr id="4" name="Slide Number Placeholder 3"/>
          <p:cNvSpPr>
            <a:spLocks noGrp="1"/>
          </p:cNvSpPr>
          <p:nvPr>
            <p:ph type="sldNum" sz="quarter" idx="10"/>
          </p:nvPr>
        </p:nvSpPr>
        <p:spPr/>
        <p:txBody>
          <a:bodyPr/>
          <a:lstStyle/>
          <a:p>
            <a:fld id="{4478B5F9-AB99-4FA8-8189-ED5F0FE4A265}" type="slidenum">
              <a:rPr lang="en-GB" smtClean="0"/>
              <a:t>38</a:t>
            </a:fld>
            <a:endParaRPr lang="en-GB"/>
          </a:p>
        </p:txBody>
      </p:sp>
    </p:spTree>
    <p:extLst>
      <p:ext uri="{BB962C8B-B14F-4D97-AF65-F5344CB8AC3E}">
        <p14:creationId xmlns:p14="http://schemas.microsoft.com/office/powerpoint/2010/main" val="148401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NW</a:t>
            </a:r>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4</a:t>
            </a:fld>
            <a:endParaRPr lang="en-GB"/>
          </a:p>
        </p:txBody>
      </p:sp>
    </p:spTree>
    <p:extLst>
      <p:ext uri="{BB962C8B-B14F-4D97-AF65-F5344CB8AC3E}">
        <p14:creationId xmlns:p14="http://schemas.microsoft.com/office/powerpoint/2010/main" val="43915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NW</a:t>
            </a:r>
          </a:p>
          <a:p>
            <a:endParaRPr lang="en-GB" dirty="0"/>
          </a:p>
        </p:txBody>
      </p:sp>
      <p:sp>
        <p:nvSpPr>
          <p:cNvPr id="4" name="Slide Number Placeholder 3"/>
          <p:cNvSpPr>
            <a:spLocks noGrp="1"/>
          </p:cNvSpPr>
          <p:nvPr>
            <p:ph type="sldNum" sz="quarter" idx="10"/>
          </p:nvPr>
        </p:nvSpPr>
        <p:spPr/>
        <p:txBody>
          <a:bodyPr/>
          <a:lstStyle/>
          <a:p>
            <a:fld id="{2FDB9CFE-F82E-433A-947A-055703B39C44}" type="slidenum">
              <a:rPr lang="en-GB" smtClean="0"/>
              <a:t>5</a:t>
            </a:fld>
            <a:endParaRPr lang="en-GB"/>
          </a:p>
        </p:txBody>
      </p:sp>
    </p:spTree>
    <p:extLst>
      <p:ext uri="{BB962C8B-B14F-4D97-AF65-F5344CB8AC3E}">
        <p14:creationId xmlns:p14="http://schemas.microsoft.com/office/powerpoint/2010/main" val="676367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GB" sz="1200" dirty="0"/>
              <a:t>Nicola W</a:t>
            </a:r>
          </a:p>
          <a:p>
            <a:pPr marL="0" indent="0">
              <a:buNone/>
              <a:defRPr/>
            </a:pPr>
            <a:r>
              <a:rPr lang="en-GB" sz="1200" dirty="0"/>
              <a:t>The Registered Manager/ Nominated Individual of provider services, is the point of contact for organisational safeguarding and will be invited to attend the initial organisational safeguarding meeting and review meetings.</a:t>
            </a:r>
          </a:p>
          <a:p>
            <a:pPr marL="0" indent="0">
              <a:buNone/>
              <a:defRPr/>
            </a:pPr>
            <a:endParaRPr lang="en-GB" sz="1200" dirty="0"/>
          </a:p>
        </p:txBody>
      </p:sp>
      <p:sp>
        <p:nvSpPr>
          <p:cNvPr id="4" name="Slide Number Placeholder 3"/>
          <p:cNvSpPr>
            <a:spLocks noGrp="1"/>
          </p:cNvSpPr>
          <p:nvPr>
            <p:ph type="sldNum" sz="quarter" idx="10"/>
          </p:nvPr>
        </p:nvSpPr>
        <p:spPr/>
        <p:txBody>
          <a:bodyPr/>
          <a:lstStyle/>
          <a:p>
            <a:fld id="{4478B5F9-AB99-4FA8-8189-ED5F0FE4A265}" type="slidenum">
              <a:rPr lang="en-GB" smtClean="0"/>
              <a:t>6</a:t>
            </a:fld>
            <a:endParaRPr lang="en-GB"/>
          </a:p>
        </p:txBody>
      </p:sp>
    </p:spTree>
    <p:extLst>
      <p:ext uri="{BB962C8B-B14F-4D97-AF65-F5344CB8AC3E}">
        <p14:creationId xmlns:p14="http://schemas.microsoft.com/office/powerpoint/2010/main" val="2406069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Nicola</a:t>
            </a:r>
          </a:p>
        </p:txBody>
      </p:sp>
      <p:sp>
        <p:nvSpPr>
          <p:cNvPr id="4" name="Slide Number Placeholder 3"/>
          <p:cNvSpPr>
            <a:spLocks noGrp="1"/>
          </p:cNvSpPr>
          <p:nvPr>
            <p:ph type="sldNum" sz="quarter" idx="10"/>
          </p:nvPr>
        </p:nvSpPr>
        <p:spPr/>
        <p:txBody>
          <a:bodyPr/>
          <a:lstStyle/>
          <a:p>
            <a:fld id="{52AE87F8-1F4D-4E8B-95C0-863B2A2DB3C1}" type="slidenum">
              <a:rPr lang="en-GB" smtClean="0"/>
              <a:t>7</a:t>
            </a:fld>
            <a:endParaRPr lang="en-GB"/>
          </a:p>
        </p:txBody>
      </p:sp>
    </p:spTree>
    <p:extLst>
      <p:ext uri="{BB962C8B-B14F-4D97-AF65-F5344CB8AC3E}">
        <p14:creationId xmlns:p14="http://schemas.microsoft.com/office/powerpoint/2010/main" val="395208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 and James</a:t>
            </a:r>
          </a:p>
        </p:txBody>
      </p:sp>
      <p:sp>
        <p:nvSpPr>
          <p:cNvPr id="4" name="Slide Number Placeholder 3"/>
          <p:cNvSpPr>
            <a:spLocks noGrp="1"/>
          </p:cNvSpPr>
          <p:nvPr>
            <p:ph type="sldNum" sz="quarter" idx="10"/>
          </p:nvPr>
        </p:nvSpPr>
        <p:spPr/>
        <p:txBody>
          <a:bodyPr/>
          <a:lstStyle/>
          <a:p>
            <a:fld id="{52AE87F8-1F4D-4E8B-95C0-863B2A2DB3C1}" type="slidenum">
              <a:rPr lang="en-GB" smtClean="0"/>
              <a:t>8</a:t>
            </a:fld>
            <a:endParaRPr lang="en-GB"/>
          </a:p>
        </p:txBody>
      </p:sp>
    </p:spTree>
    <p:extLst>
      <p:ext uri="{BB962C8B-B14F-4D97-AF65-F5344CB8AC3E}">
        <p14:creationId xmlns:p14="http://schemas.microsoft.com/office/powerpoint/2010/main" val="421294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kern="1200" dirty="0">
                <a:effectLst/>
                <a:latin typeface="Arial" panose="020B0604020202020204" pitchFamily="34" charset="0"/>
                <a:ea typeface="+mn-ea"/>
                <a:cs typeface="+mn-cs"/>
              </a:rPr>
              <a:t>Nic and James</a:t>
            </a:r>
          </a:p>
          <a:p>
            <a:pPr algn="just"/>
            <a:endParaRPr lang="en-GB" sz="1800" kern="1200" dirty="0">
              <a:effectLst/>
              <a:latin typeface="Arial" panose="020B0604020202020204" pitchFamily="34" charset="0"/>
              <a:ea typeface="+mn-ea"/>
              <a:cs typeface="+mn-cs"/>
            </a:endParaRPr>
          </a:p>
          <a:p>
            <a:pPr algn="just"/>
            <a:r>
              <a:rPr lang="en-GB" sz="1800" kern="1200" dirty="0">
                <a:effectLst/>
                <a:latin typeface="Arial" panose="020B0604020202020204" pitchFamily="34" charset="0"/>
                <a:ea typeface="+mn-ea"/>
                <a:cs typeface="+mn-cs"/>
              </a:rPr>
              <a:t>The Standards and Outcomes Framework within the Approved Provider List Contract is made up of 5 overarching Domains:</a:t>
            </a:r>
          </a:p>
          <a:p>
            <a:pPr marL="800100" indent="-342900">
              <a:buAutoNum type="arabicPeriod"/>
            </a:pPr>
            <a:r>
              <a:rPr lang="en-GB" sz="1800" kern="1200" dirty="0">
                <a:effectLst/>
                <a:latin typeface="Arial" panose="020B0604020202020204" pitchFamily="34" charset="0"/>
                <a:ea typeface="+mn-ea"/>
                <a:cs typeface="+mn-cs"/>
              </a:rPr>
              <a:t>Involvement &amp; Information </a:t>
            </a:r>
          </a:p>
          <a:p>
            <a:pPr marL="800100" indent="-342900">
              <a:buAutoNum type="arabicPeriod"/>
            </a:pPr>
            <a:r>
              <a:rPr lang="en-GB" sz="1800" kern="1200" dirty="0">
                <a:effectLst/>
                <a:latin typeface="Arial" panose="020B0604020202020204" pitchFamily="34" charset="0"/>
                <a:ea typeface="+mn-ea"/>
                <a:cs typeface="+mn-cs"/>
              </a:rPr>
              <a:t>Personalised Care &amp;  Support</a:t>
            </a:r>
          </a:p>
          <a:p>
            <a:pPr marL="800100" indent="-342900">
              <a:buAutoNum type="arabicPeriod"/>
            </a:pPr>
            <a:r>
              <a:rPr lang="en-GB" sz="1800" kern="1200" dirty="0">
                <a:effectLst/>
                <a:latin typeface="Arial" panose="020B0604020202020204" pitchFamily="34" charset="0"/>
                <a:ea typeface="+mn-ea"/>
                <a:cs typeface="+mn-cs"/>
              </a:rPr>
              <a:t>Safeguarding &amp; Safety</a:t>
            </a:r>
          </a:p>
          <a:p>
            <a:pPr marL="800100" indent="-342900">
              <a:buAutoNum type="arabicPeriod"/>
            </a:pPr>
            <a:r>
              <a:rPr lang="en-GB" sz="1800" kern="1200" dirty="0">
                <a:effectLst/>
                <a:latin typeface="Arial" panose="020B0604020202020204" pitchFamily="34" charset="0"/>
                <a:ea typeface="+mn-ea"/>
                <a:cs typeface="+mn-cs"/>
              </a:rPr>
              <a:t>Suitability of Staffing</a:t>
            </a:r>
          </a:p>
          <a:p>
            <a:pPr marL="800100" indent="-342900">
              <a:buAutoNum type="arabicPeriod"/>
            </a:pPr>
            <a:r>
              <a:rPr lang="en-GB" sz="1800" kern="1200" dirty="0">
                <a:effectLst/>
                <a:latin typeface="Arial" panose="020B0604020202020204" pitchFamily="34" charset="0"/>
                <a:ea typeface="+mn-ea"/>
                <a:cs typeface="+mn-cs"/>
              </a:rPr>
              <a:t>Quality of Management</a:t>
            </a:r>
          </a:p>
          <a:p>
            <a:pPr algn="just"/>
            <a:r>
              <a:rPr lang="en-GB" sz="1800" kern="1200" dirty="0">
                <a:effectLst/>
                <a:latin typeface="Arial" panose="020B0604020202020204" pitchFamily="34" charset="0"/>
                <a:ea typeface="+mn-ea"/>
                <a:cs typeface="+mn-cs"/>
              </a:rPr>
              <a:t>The Quality Assessment Tool is used to assess a Provider’s performance against the requirements of the Quality Pathway and the Standards and Outcomes Framework.  </a:t>
            </a:r>
            <a:endParaRPr lang="en-GB" sz="1800" dirty="0">
              <a:effectLst/>
              <a:latin typeface="Times New Roman" panose="02020603050405020304" pitchFamily="18" charset="0"/>
              <a:ea typeface="Times New Roman" panose="02020603050405020304" pitchFamily="18" charset="0"/>
            </a:endParaRPr>
          </a:p>
          <a:p>
            <a:r>
              <a:rPr lang="en-GB" sz="1800" kern="1200" dirty="0">
                <a:effectLst/>
                <a:latin typeface="Arial" panose="020B0604020202020204" pitchFamily="34" charset="0"/>
                <a:ea typeface="+mn-ea"/>
                <a:cs typeface="+mn-cs"/>
              </a:rPr>
              <a:t>There are 16 sections in the Quality Assessment Tool, as shown in the Performance and Outcomes Framework. Each section has a series of questions or statements which will be graded1-4 (1 being not met and 4 being fully met) based on the information and evidence provided within the service.  </a:t>
            </a:r>
            <a:endParaRPr lang="en-GB" sz="1800" dirty="0">
              <a:effectLst/>
              <a:latin typeface="Times New Roman" panose="02020603050405020304" pitchFamily="18" charset="0"/>
              <a:ea typeface="Times New Roman" panose="02020603050405020304" pitchFamily="18" charset="0"/>
            </a:endParaRPr>
          </a:p>
          <a:p>
            <a:r>
              <a:rPr lang="en-GB" dirty="0"/>
              <a:t>An overall score will be calculated, and the Service will be assessed as  Fully Met, Almost Met, Partially Met or Not Met.</a:t>
            </a:r>
          </a:p>
        </p:txBody>
      </p:sp>
      <p:sp>
        <p:nvSpPr>
          <p:cNvPr id="4" name="Slide Number Placeholder 3"/>
          <p:cNvSpPr>
            <a:spLocks noGrp="1"/>
          </p:cNvSpPr>
          <p:nvPr>
            <p:ph type="sldNum" sz="quarter" idx="5"/>
          </p:nvPr>
        </p:nvSpPr>
        <p:spPr/>
        <p:txBody>
          <a:bodyPr/>
          <a:lstStyle/>
          <a:p>
            <a:fld id="{52AE87F8-1F4D-4E8B-95C0-863B2A2DB3C1}" type="slidenum">
              <a:rPr lang="en-GB" smtClean="0"/>
              <a:t>9</a:t>
            </a:fld>
            <a:endParaRPr lang="en-GB"/>
          </a:p>
        </p:txBody>
      </p:sp>
    </p:spTree>
    <p:extLst>
      <p:ext uri="{BB962C8B-B14F-4D97-AF65-F5344CB8AC3E}">
        <p14:creationId xmlns:p14="http://schemas.microsoft.com/office/powerpoint/2010/main" val="156592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656520"/>
            <a:ext cx="12192000" cy="1916598"/>
          </a:xfrm>
          <a:prstGeom prst="rect">
            <a:avLst/>
          </a:prstGeom>
          <a:solidFill>
            <a:srgbClr val="19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3555087"/>
            <a:ext cx="12192000" cy="152967"/>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524000" y="3747810"/>
            <a:ext cx="9144000" cy="1038117"/>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47396BA-BF5B-4393-A867-C830A579A308}" type="datetimeFigureOut">
              <a:rPr lang="en-GB" smtClean="0"/>
              <a:t>26/09/2024</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2643564-30D9-45D3-AA00-167BD763A062}" type="slidenum">
              <a:rPr lang="en-GB" smtClean="0"/>
              <a:t>‹#›</a:t>
            </a:fld>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4226" y="4906926"/>
            <a:ext cx="4863548" cy="1003207"/>
          </a:xfrm>
          <a:prstGeom prst="rect">
            <a:avLst/>
          </a:prstGeom>
        </p:spPr>
      </p:pic>
    </p:spTree>
    <p:extLst>
      <p:ext uri="{BB962C8B-B14F-4D97-AF65-F5344CB8AC3E}">
        <p14:creationId xmlns:p14="http://schemas.microsoft.com/office/powerpoint/2010/main" val="108804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680171" cy="1325563"/>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7396BA-BF5B-4393-A867-C830A579A308}"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643564-30D9-45D3-AA00-167BD763A062}" type="slidenum">
              <a:rPr lang="en-GB" smtClean="0"/>
              <a:t>‹#›</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650647" y="246742"/>
            <a:ext cx="1280087" cy="1544638"/>
          </a:xfrm>
          <a:prstGeom prst="rect">
            <a:avLst/>
          </a:prstGeom>
        </p:spPr>
      </p:pic>
    </p:spTree>
    <p:extLst>
      <p:ext uri="{BB962C8B-B14F-4D97-AF65-F5344CB8AC3E}">
        <p14:creationId xmlns:p14="http://schemas.microsoft.com/office/powerpoint/2010/main" val="54561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9292" y="0"/>
            <a:ext cx="861989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16200000">
            <a:off x="5257798" y="3353163"/>
            <a:ext cx="6858002" cy="151675"/>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16200000">
            <a:off x="7025166" y="1699733"/>
            <a:ext cx="6858000" cy="3458533"/>
          </a:xfrm>
          <a:prstGeom prst="rect">
            <a:avLst/>
          </a:prstGeom>
          <a:solidFill>
            <a:srgbClr val="19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Vertical Title 1"/>
          <p:cNvSpPr>
            <a:spLocks noGrp="1"/>
          </p:cNvSpPr>
          <p:nvPr>
            <p:ph type="title" orient="vert"/>
          </p:nvPr>
        </p:nvSpPr>
        <p:spPr>
          <a:xfrm>
            <a:off x="8724900" y="365125"/>
            <a:ext cx="2628900" cy="4711134"/>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7396BA-BF5B-4393-A867-C830A579A308}"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643564-30D9-45D3-AA00-167BD763A062}" type="slidenum">
              <a:rPr lang="en-GB" smtClean="0"/>
              <a:t>‹#›</a:t>
            </a:fld>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494803" y="4943986"/>
            <a:ext cx="1280087" cy="1544638"/>
          </a:xfrm>
          <a:prstGeom prst="rect">
            <a:avLst/>
          </a:prstGeom>
        </p:spPr>
      </p:pic>
    </p:spTree>
    <p:extLst>
      <p:ext uri="{BB962C8B-B14F-4D97-AF65-F5344CB8AC3E}">
        <p14:creationId xmlns:p14="http://schemas.microsoft.com/office/powerpoint/2010/main" val="390473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Blank Layout,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09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656520"/>
            <a:ext cx="12192000" cy="1916598"/>
          </a:xfrm>
          <a:prstGeom prst="rect">
            <a:avLst/>
          </a:prstGeom>
          <a:solidFill>
            <a:srgbClr val="19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3555087"/>
            <a:ext cx="12192000" cy="152967"/>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524000" y="3747810"/>
            <a:ext cx="9144000" cy="1038117"/>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47396BA-BF5B-4393-A867-C830A579A308}" type="datetimeFigureOut">
              <a:rPr lang="en-GB" smtClean="0"/>
              <a:t>26/09/2024</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2643564-30D9-45D3-AA00-167BD763A062}" type="slidenum">
              <a:rPr lang="en-GB" smtClean="0"/>
              <a:t>‹#›</a:t>
            </a:fld>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4226" y="4906926"/>
            <a:ext cx="4863548" cy="1003207"/>
          </a:xfrm>
          <a:prstGeom prst="rect">
            <a:avLst/>
          </a:prstGeom>
        </p:spPr>
      </p:pic>
    </p:spTree>
    <p:extLst>
      <p:ext uri="{BB962C8B-B14F-4D97-AF65-F5344CB8AC3E}">
        <p14:creationId xmlns:p14="http://schemas.microsoft.com/office/powerpoint/2010/main" val="117458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44684"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838200" y="1861837"/>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47396BA-BF5B-4393-A867-C830A579A308}" type="datetimeFigureOut">
              <a:rPr lang="en-GB" smtClean="0"/>
              <a:t>26/09/2024</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2643564-30D9-45D3-AA00-167BD763A062}" type="slidenum">
              <a:rPr lang="en-GB" smtClean="0"/>
              <a:t>‹#›</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349851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6350" y="1480457"/>
            <a:ext cx="12192000" cy="2394857"/>
          </a:xfrm>
          <a:prstGeom prst="rect">
            <a:avLst/>
          </a:prstGeom>
          <a:solidFill>
            <a:srgbClr val="19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1850" y="1237491"/>
            <a:ext cx="10515600" cy="2641215"/>
          </a:xfrm>
        </p:spPr>
        <p:txBody>
          <a:bodyPr anchor="b"/>
          <a:lstStyle>
            <a:lvl1pPr>
              <a:defRPr sz="6000"/>
            </a:lvl1pPr>
          </a:lstStyle>
          <a:p>
            <a:r>
              <a:rPr lang="en-US"/>
              <a:t>Click to edit Master title style</a:t>
            </a:r>
            <a:endParaRPr lang="en-GB" dirty="0"/>
          </a:p>
        </p:txBody>
      </p:sp>
      <p:sp>
        <p:nvSpPr>
          <p:cNvPr id="3" name="Text Placeholder 2"/>
          <p:cNvSpPr>
            <a:spLocks noGrp="1"/>
          </p:cNvSpPr>
          <p:nvPr>
            <p:ph type="body" idx="1"/>
          </p:nvPr>
        </p:nvSpPr>
        <p:spPr>
          <a:xfrm>
            <a:off x="831850" y="4037927"/>
            <a:ext cx="10515600" cy="130163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1266372" cy="365125"/>
          </a:xfrm>
        </p:spPr>
        <p:txBody>
          <a:bodyPr/>
          <a:lstStyle/>
          <a:p>
            <a:fld id="{647396BA-BF5B-4393-A867-C830A579A308}" type="datetimeFigureOut">
              <a:rPr lang="en-GB" smtClean="0"/>
              <a:t>26/09/2024</a:t>
            </a:fld>
            <a:endParaRPr lang="en-GB"/>
          </a:p>
        </p:txBody>
      </p:sp>
      <p:sp>
        <p:nvSpPr>
          <p:cNvPr id="6" name="Slide Number Placeholder 5"/>
          <p:cNvSpPr>
            <a:spLocks noGrp="1"/>
          </p:cNvSpPr>
          <p:nvPr>
            <p:ph type="sldNum" sz="quarter" idx="12"/>
          </p:nvPr>
        </p:nvSpPr>
        <p:spPr>
          <a:xfrm>
            <a:off x="10160000" y="6356350"/>
            <a:ext cx="1193800" cy="365125"/>
          </a:xfrm>
        </p:spPr>
        <p:txBody>
          <a:bodyPr/>
          <a:lstStyle/>
          <a:p>
            <a:fld id="{12643564-30D9-45D3-AA00-167BD763A062}" type="slidenum">
              <a:rPr lang="en-GB" smtClean="0"/>
              <a:t>‹#›</a:t>
            </a:fld>
            <a:endParaRPr lang="en-GB"/>
          </a:p>
        </p:txBody>
      </p:sp>
      <p:sp>
        <p:nvSpPr>
          <p:cNvPr id="11" name="Rectangle 10"/>
          <p:cNvSpPr/>
          <p:nvPr/>
        </p:nvSpPr>
        <p:spPr>
          <a:xfrm>
            <a:off x="0" y="3891195"/>
            <a:ext cx="12192000" cy="134937"/>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oter Placeholder 4"/>
          <p:cNvSpPr>
            <a:spLocks noGrp="1"/>
          </p:cNvSpPr>
          <p:nvPr>
            <p:ph type="ftr" sz="quarter" idx="11"/>
          </p:nvPr>
        </p:nvSpPr>
        <p:spPr>
          <a:xfrm>
            <a:off x="4038600" y="6356350"/>
            <a:ext cx="4114800" cy="365125"/>
          </a:xfrm>
        </p:spPr>
        <p:txBody>
          <a:bodyPr/>
          <a:lstStyle/>
          <a:p>
            <a:endParaRPr lang="en-GB"/>
          </a:p>
        </p:txBody>
      </p:sp>
      <p:sp>
        <p:nvSpPr>
          <p:cNvPr id="15" name="Rectangle 14"/>
          <p:cNvSpPr/>
          <p:nvPr/>
        </p:nvSpPr>
        <p:spPr>
          <a:xfrm>
            <a:off x="3846286" y="6226629"/>
            <a:ext cx="4572000" cy="631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7876" y="5383852"/>
            <a:ext cx="5128819" cy="1057924"/>
          </a:xfrm>
          <a:prstGeom prst="rect">
            <a:avLst/>
          </a:prstGeom>
        </p:spPr>
      </p:pic>
    </p:spTree>
    <p:extLst>
      <p:ext uri="{BB962C8B-B14F-4D97-AF65-F5344CB8AC3E}">
        <p14:creationId xmlns:p14="http://schemas.microsoft.com/office/powerpoint/2010/main" val="3343209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44684" cy="1325563"/>
          </a:xfrm>
        </p:spPr>
        <p:txBody>
          <a:bodyPr/>
          <a:lstStyle/>
          <a:p>
            <a:r>
              <a:rPr lang="en-US"/>
              <a:t>Click to edit Master title style</a:t>
            </a:r>
            <a:endParaRPr lang="en-GB" dirty="0"/>
          </a:p>
        </p:txBody>
      </p:sp>
      <p:sp>
        <p:nvSpPr>
          <p:cNvPr id="3" name="Content Placeholder 2"/>
          <p:cNvSpPr>
            <a:spLocks noGrp="1"/>
          </p:cNvSpPr>
          <p:nvPr>
            <p:ph sz="half" idx="1"/>
          </p:nvPr>
        </p:nvSpPr>
        <p:spPr>
          <a:xfrm>
            <a:off x="838200" y="188899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8899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647396BA-BF5B-4393-A867-C830A579A308}" type="datetimeFigureOut">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643564-30D9-45D3-AA00-167BD763A062}" type="slidenum">
              <a:rPr lang="en-GB" smtClean="0"/>
              <a:t>‹#›</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3712779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043096"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47396BA-BF5B-4393-A867-C830A579A308}" type="datetimeFigureOut">
              <a:rPr lang="en-GB" smtClean="0"/>
              <a:t>26/09/2024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643564-30D9-45D3-AA00-167BD763A062}" type="slidenum">
              <a:rPr lang="en-GB" smtClean="0"/>
              <a:t>‹#›</a:t>
            </a:fld>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4093188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44684" cy="1325563"/>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647396BA-BF5B-4393-A867-C830A579A308}" type="datetimeFigureOut">
              <a:rPr lang="en-GB" smtClean="0"/>
              <a:t>26/09/2024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643564-30D9-45D3-AA00-167BD763A062}" type="slidenum">
              <a:rPr lang="en-GB" smtClean="0"/>
              <a:t>‹#›</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3890132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396BA-BF5B-4393-A867-C830A579A308}" type="datetimeFigureOut">
              <a:rPr lang="en-GB" smtClean="0"/>
              <a:t>26/09/2024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643564-30D9-45D3-AA00-167BD763A062}" type="slidenum">
              <a:rPr lang="en-GB" smtClean="0"/>
              <a:t>‹#›</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32541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44684"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838200" y="1861837"/>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47396BA-BF5B-4393-A867-C830A579A308}" type="datetimeFigureOut">
              <a:rPr lang="en-GB" smtClean="0"/>
              <a:t>26/09/2024</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2643564-30D9-45D3-AA00-167BD763A062}" type="slidenum">
              <a:rPr lang="en-GB" smtClean="0"/>
              <a:t>‹#›</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147639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4876800" y="0"/>
            <a:ext cx="73152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16200000">
            <a:off x="-1046559" y="1046559"/>
            <a:ext cx="6858000" cy="4764882"/>
          </a:xfrm>
          <a:prstGeom prst="rect">
            <a:avLst/>
          </a:prstGeom>
          <a:solidFill>
            <a:srgbClr val="19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16200000">
            <a:off x="1411719" y="3353165"/>
            <a:ext cx="6858002" cy="151675"/>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228237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7396BA-BF5B-4393-A867-C830A579A308}" type="datetimeFigureOut">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643564-30D9-45D3-AA00-167BD763A062}" type="slidenum">
              <a:rPr lang="en-GB" smtClean="0"/>
              <a:t>‹#›</a:t>
            </a:fld>
            <a:endParaRPr lang="en-GB"/>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292" y="4609306"/>
            <a:ext cx="1280087" cy="1544638"/>
          </a:xfrm>
          <a:prstGeom prst="rect">
            <a:avLst/>
          </a:prstGeom>
        </p:spPr>
      </p:pic>
    </p:spTree>
    <p:extLst>
      <p:ext uri="{BB962C8B-B14F-4D97-AF65-F5344CB8AC3E}">
        <p14:creationId xmlns:p14="http://schemas.microsoft.com/office/powerpoint/2010/main" val="3789035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043096" cy="1112838"/>
          </a:xfrm>
        </p:spPr>
        <p:txBody>
          <a:bodyPr anchor="ctr">
            <a:normAutofit/>
          </a:bodyPr>
          <a:lstStyle>
            <a:lvl1pPr algn="l">
              <a:defRPr sz="4400"/>
            </a:lvl1pPr>
          </a:lstStyle>
          <a:p>
            <a:r>
              <a:rPr lang="en-US"/>
              <a:t>Click to edit Master title style</a:t>
            </a:r>
            <a:endParaRPr lang="en-GB" dirty="0"/>
          </a:p>
        </p:txBody>
      </p:sp>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7396BA-BF5B-4393-A867-C830A579A308}" type="datetimeFigureOut">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643564-30D9-45D3-AA00-167BD763A062}" type="slidenum">
              <a:rPr lang="en-GB" smtClean="0"/>
              <a:t>‹#›</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4269221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680171" cy="1325563"/>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7396BA-BF5B-4393-A867-C830A579A308}"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643564-30D9-45D3-AA00-167BD763A062}" type="slidenum">
              <a:rPr lang="en-GB" smtClean="0"/>
              <a:t>‹#›</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650647" y="246742"/>
            <a:ext cx="1280087" cy="1544638"/>
          </a:xfrm>
          <a:prstGeom prst="rect">
            <a:avLst/>
          </a:prstGeom>
        </p:spPr>
      </p:pic>
    </p:spTree>
    <p:extLst>
      <p:ext uri="{BB962C8B-B14F-4D97-AF65-F5344CB8AC3E}">
        <p14:creationId xmlns:p14="http://schemas.microsoft.com/office/powerpoint/2010/main" val="22208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9292" y="0"/>
            <a:ext cx="861989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16200000">
            <a:off x="5257798" y="3353163"/>
            <a:ext cx="6858002" cy="151675"/>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16200000">
            <a:off x="7025166" y="1699733"/>
            <a:ext cx="6858000" cy="3458533"/>
          </a:xfrm>
          <a:prstGeom prst="rect">
            <a:avLst/>
          </a:prstGeom>
          <a:solidFill>
            <a:srgbClr val="19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Vertical Title 1"/>
          <p:cNvSpPr>
            <a:spLocks noGrp="1"/>
          </p:cNvSpPr>
          <p:nvPr>
            <p:ph type="title" orient="vert"/>
          </p:nvPr>
        </p:nvSpPr>
        <p:spPr>
          <a:xfrm>
            <a:off x="8724900" y="365125"/>
            <a:ext cx="2628900" cy="4711134"/>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7396BA-BF5B-4393-A867-C830A579A308}"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643564-30D9-45D3-AA00-167BD763A062}" type="slidenum">
              <a:rPr lang="en-GB" smtClean="0"/>
              <a:t>‹#›</a:t>
            </a:fld>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494803" y="4943986"/>
            <a:ext cx="1280087" cy="1544638"/>
          </a:xfrm>
          <a:prstGeom prst="rect">
            <a:avLst/>
          </a:prstGeom>
        </p:spPr>
      </p:pic>
    </p:spTree>
    <p:extLst>
      <p:ext uri="{BB962C8B-B14F-4D97-AF65-F5344CB8AC3E}">
        <p14:creationId xmlns:p14="http://schemas.microsoft.com/office/powerpoint/2010/main" val="203433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6350" y="1480457"/>
            <a:ext cx="12192000" cy="2394857"/>
          </a:xfrm>
          <a:prstGeom prst="rect">
            <a:avLst/>
          </a:prstGeom>
          <a:solidFill>
            <a:srgbClr val="19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1850" y="1237491"/>
            <a:ext cx="10515600" cy="2641215"/>
          </a:xfrm>
        </p:spPr>
        <p:txBody>
          <a:bodyPr anchor="b"/>
          <a:lstStyle>
            <a:lvl1pPr>
              <a:defRPr sz="6000"/>
            </a:lvl1pPr>
          </a:lstStyle>
          <a:p>
            <a:r>
              <a:rPr lang="en-US"/>
              <a:t>Click to edit Master title style</a:t>
            </a:r>
            <a:endParaRPr lang="en-GB" dirty="0"/>
          </a:p>
        </p:txBody>
      </p:sp>
      <p:sp>
        <p:nvSpPr>
          <p:cNvPr id="3" name="Text Placeholder 2"/>
          <p:cNvSpPr>
            <a:spLocks noGrp="1"/>
          </p:cNvSpPr>
          <p:nvPr>
            <p:ph type="body" idx="1"/>
          </p:nvPr>
        </p:nvSpPr>
        <p:spPr>
          <a:xfrm>
            <a:off x="831850" y="4037927"/>
            <a:ext cx="10515600" cy="130163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1266372" cy="365125"/>
          </a:xfrm>
        </p:spPr>
        <p:txBody>
          <a:bodyPr/>
          <a:lstStyle/>
          <a:p>
            <a:fld id="{647396BA-BF5B-4393-A867-C830A579A308}" type="datetimeFigureOut">
              <a:rPr lang="en-GB" smtClean="0"/>
              <a:t>26/09/2024</a:t>
            </a:fld>
            <a:endParaRPr lang="en-GB"/>
          </a:p>
        </p:txBody>
      </p:sp>
      <p:sp>
        <p:nvSpPr>
          <p:cNvPr id="6" name="Slide Number Placeholder 5"/>
          <p:cNvSpPr>
            <a:spLocks noGrp="1"/>
          </p:cNvSpPr>
          <p:nvPr>
            <p:ph type="sldNum" sz="quarter" idx="12"/>
          </p:nvPr>
        </p:nvSpPr>
        <p:spPr>
          <a:xfrm>
            <a:off x="10160000" y="6356350"/>
            <a:ext cx="1193800" cy="365125"/>
          </a:xfrm>
        </p:spPr>
        <p:txBody>
          <a:bodyPr/>
          <a:lstStyle/>
          <a:p>
            <a:fld id="{12643564-30D9-45D3-AA00-167BD763A062}" type="slidenum">
              <a:rPr lang="en-GB" smtClean="0"/>
              <a:t>‹#›</a:t>
            </a:fld>
            <a:endParaRPr lang="en-GB"/>
          </a:p>
        </p:txBody>
      </p:sp>
      <p:sp>
        <p:nvSpPr>
          <p:cNvPr id="11" name="Rectangle 10"/>
          <p:cNvSpPr/>
          <p:nvPr/>
        </p:nvSpPr>
        <p:spPr>
          <a:xfrm>
            <a:off x="0" y="3891195"/>
            <a:ext cx="12192000" cy="134937"/>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oter Placeholder 4"/>
          <p:cNvSpPr>
            <a:spLocks noGrp="1"/>
          </p:cNvSpPr>
          <p:nvPr>
            <p:ph type="ftr" sz="quarter" idx="11"/>
          </p:nvPr>
        </p:nvSpPr>
        <p:spPr>
          <a:xfrm>
            <a:off x="4038600" y="6356350"/>
            <a:ext cx="4114800" cy="365125"/>
          </a:xfrm>
        </p:spPr>
        <p:txBody>
          <a:bodyPr/>
          <a:lstStyle/>
          <a:p>
            <a:endParaRPr lang="en-GB"/>
          </a:p>
        </p:txBody>
      </p:sp>
      <p:sp>
        <p:nvSpPr>
          <p:cNvPr id="15" name="Rectangle 14"/>
          <p:cNvSpPr/>
          <p:nvPr/>
        </p:nvSpPr>
        <p:spPr>
          <a:xfrm>
            <a:off x="3846286" y="6226629"/>
            <a:ext cx="4572000" cy="631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7876" y="5383852"/>
            <a:ext cx="5128819" cy="1057924"/>
          </a:xfrm>
          <a:prstGeom prst="rect">
            <a:avLst/>
          </a:prstGeom>
        </p:spPr>
      </p:pic>
    </p:spTree>
    <p:extLst>
      <p:ext uri="{BB962C8B-B14F-4D97-AF65-F5344CB8AC3E}">
        <p14:creationId xmlns:p14="http://schemas.microsoft.com/office/powerpoint/2010/main" val="176744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44684" cy="1325563"/>
          </a:xfrm>
        </p:spPr>
        <p:txBody>
          <a:bodyPr/>
          <a:lstStyle/>
          <a:p>
            <a:r>
              <a:rPr lang="en-US"/>
              <a:t>Click to edit Master title style</a:t>
            </a:r>
            <a:endParaRPr lang="en-GB" dirty="0"/>
          </a:p>
        </p:txBody>
      </p:sp>
      <p:sp>
        <p:nvSpPr>
          <p:cNvPr id="3" name="Content Placeholder 2"/>
          <p:cNvSpPr>
            <a:spLocks noGrp="1"/>
          </p:cNvSpPr>
          <p:nvPr>
            <p:ph sz="half" idx="1"/>
          </p:nvPr>
        </p:nvSpPr>
        <p:spPr>
          <a:xfrm>
            <a:off x="838200" y="188899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8899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647396BA-BF5B-4393-A867-C830A579A308}" type="datetimeFigureOut">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643564-30D9-45D3-AA00-167BD763A062}" type="slidenum">
              <a:rPr lang="en-GB" smtClean="0"/>
              <a:t>‹#›</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353659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043096"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47396BA-BF5B-4393-A867-C830A579A308}" type="datetimeFigureOut">
              <a:rPr lang="en-GB" smtClean="0"/>
              <a:t>26/09/2024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643564-30D9-45D3-AA00-167BD763A062}" type="slidenum">
              <a:rPr lang="en-GB" smtClean="0"/>
              <a:t>‹#›</a:t>
            </a:fld>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97961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44684" cy="1325563"/>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647396BA-BF5B-4393-A867-C830A579A308}" type="datetimeFigureOut">
              <a:rPr lang="en-GB" smtClean="0"/>
              <a:t>26/09/2024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643564-30D9-45D3-AA00-167BD763A062}" type="slidenum">
              <a:rPr lang="en-GB" smtClean="0"/>
              <a:t>‹#›</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888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396BA-BF5B-4393-A867-C830A579A308}" type="datetimeFigureOut">
              <a:rPr lang="en-GB" smtClean="0"/>
              <a:t>26/09/2024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643564-30D9-45D3-AA00-167BD763A062}" type="slidenum">
              <a:rPr lang="en-GB" smtClean="0"/>
              <a:t>‹#›</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209826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4876800" y="0"/>
            <a:ext cx="73152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16200000">
            <a:off x="-1046559" y="1046559"/>
            <a:ext cx="6858000" cy="4764882"/>
          </a:xfrm>
          <a:prstGeom prst="rect">
            <a:avLst/>
          </a:prstGeom>
          <a:solidFill>
            <a:srgbClr val="19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16200000">
            <a:off x="1411719" y="3353165"/>
            <a:ext cx="6858002" cy="151675"/>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228237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7396BA-BF5B-4393-A867-C830A579A308}" type="datetimeFigureOut">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643564-30D9-45D3-AA00-167BD763A062}" type="slidenum">
              <a:rPr lang="en-GB" smtClean="0"/>
              <a:t>‹#›</a:t>
            </a:fld>
            <a:endParaRPr lang="en-GB"/>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292" y="4609306"/>
            <a:ext cx="1280087" cy="1544638"/>
          </a:xfrm>
          <a:prstGeom prst="rect">
            <a:avLst/>
          </a:prstGeom>
        </p:spPr>
      </p:pic>
    </p:spTree>
    <p:extLst>
      <p:ext uri="{BB962C8B-B14F-4D97-AF65-F5344CB8AC3E}">
        <p14:creationId xmlns:p14="http://schemas.microsoft.com/office/powerpoint/2010/main" val="330984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043096" cy="1112838"/>
          </a:xfrm>
        </p:spPr>
        <p:txBody>
          <a:bodyPr anchor="ctr">
            <a:normAutofit/>
          </a:bodyPr>
          <a:lstStyle>
            <a:lvl1pPr algn="l">
              <a:defRPr sz="4400"/>
            </a:lvl1pPr>
          </a:lstStyle>
          <a:p>
            <a:r>
              <a:rPr lang="en-US"/>
              <a:t>Click to edit Master title style</a:t>
            </a:r>
            <a:endParaRPr lang="en-GB" dirty="0"/>
          </a:p>
        </p:txBody>
      </p:sp>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7396BA-BF5B-4393-A867-C830A579A308}" type="datetimeFigureOut">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643564-30D9-45D3-AA00-167BD763A062}" type="slidenum">
              <a:rPr lang="en-GB" smtClean="0"/>
              <a:t>‹#›</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1994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12192000" cy="1690688"/>
          </a:xfrm>
          <a:prstGeom prst="rect">
            <a:avLst/>
          </a:prstGeom>
          <a:solidFill>
            <a:srgbClr val="19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47396BA-BF5B-4393-A867-C830A579A308}" type="datetimeFigureOut">
              <a:rPr lang="en-GB" smtClean="0"/>
              <a:t>26/09/2024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2643564-30D9-45D3-AA00-167BD763A062}" type="slidenum">
              <a:rPr lang="en-GB" smtClean="0"/>
              <a:t>‹#›</a:t>
            </a:fld>
            <a:endParaRPr lang="en-GB"/>
          </a:p>
        </p:txBody>
      </p:sp>
      <p:sp>
        <p:nvSpPr>
          <p:cNvPr id="8" name="Rectangle 7"/>
          <p:cNvSpPr/>
          <p:nvPr/>
        </p:nvSpPr>
        <p:spPr>
          <a:xfrm>
            <a:off x="0" y="1690688"/>
            <a:ext cx="12192000" cy="134937"/>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4297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7" r:id="rId12"/>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12192000" cy="1690688"/>
          </a:xfrm>
          <a:prstGeom prst="rect">
            <a:avLst/>
          </a:prstGeom>
          <a:solidFill>
            <a:srgbClr val="19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47396BA-BF5B-4393-A867-C830A579A308}" type="datetimeFigureOut">
              <a:rPr lang="en-GB" smtClean="0"/>
              <a:t>26/09/2024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2643564-30D9-45D3-AA00-167BD763A062}" type="slidenum">
              <a:rPr lang="en-GB" smtClean="0"/>
              <a:t>‹#›</a:t>
            </a:fld>
            <a:endParaRPr lang="en-GB"/>
          </a:p>
        </p:txBody>
      </p:sp>
      <p:sp>
        <p:nvSpPr>
          <p:cNvPr id="8" name="Rectangle 7"/>
          <p:cNvSpPr/>
          <p:nvPr/>
        </p:nvSpPr>
        <p:spPr>
          <a:xfrm>
            <a:off x="0" y="1690688"/>
            <a:ext cx="12192000" cy="134937"/>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914612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orthyorks.gov.uk/adult-care/contracting-adult-social-care-and-health-services/tools-procedures-and-guidelines-adult-social-care-services-providers"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ie.org.uk/safeguarding/adults/introduction/types-and-indicators-of-abuse"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scie.org.uk/safeguarding/adults/introduction/types-and-indicators-of-abuse"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hyperlink" Target="https://creativecommons.org/licenses/by-nc-nd/3.0/" TargetMode="External"/><Relationship Id="rId5" Type="http://schemas.openxmlformats.org/officeDocument/2006/relationships/diagramQuickStyle" Target="../diagrams/quickStyle1.xml"/><Relationship Id="rId10" Type="http://schemas.openxmlformats.org/officeDocument/2006/relationships/hyperlink" Target="https://accesoinfohistoria.blogspot.com/" TargetMode="External"/><Relationship Id="rId4" Type="http://schemas.openxmlformats.org/officeDocument/2006/relationships/diagramLayout" Target="../diagrams/layout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northyorks.gov.uk/adult-care/safeguarding/safeguarding-vulnerable-adults"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s://safeguardingadults.co.uk/working-with-adults/nysab-procedur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qc.org.uk/guidance-providers/regulations-enforcement/regulation-20-duty-candour"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qc.org.uk/"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safeguardingadults.co.uk/wp-content/uploads/2020/04/NYSAB-Joint-MA-Safeguarding-Adults-Policy-Procedures-Final-Approved-April-2018.pdf"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hyperlink" Target="http://www.legislation.gov.uk/ukpga/2015/2" TargetMode="External"/><Relationship Id="rId5" Type="http://schemas.openxmlformats.org/officeDocument/2006/relationships/hyperlink" Target="http://www.legislation.gov.uk/ukpga/1983/20/section/127" TargetMode="External"/><Relationship Id="rId4" Type="http://schemas.openxmlformats.org/officeDocument/2006/relationships/hyperlink" Target="http://www.legislation.gov.uk/ukpga/2005/9/section/4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s://safeguardingadults.co.uk/keeping-safe/easy-read-guides/" TargetMode="External"/><Relationship Id="rId13" Type="http://schemas.openxmlformats.org/officeDocument/2006/relationships/hyperlink" Target="http://www.twitter.com/nysab1" TargetMode="External"/><Relationship Id="rId3" Type="http://schemas.openxmlformats.org/officeDocument/2006/relationships/image" Target="../media/image12.tiff"/><Relationship Id="rId7" Type="http://schemas.openxmlformats.org/officeDocument/2006/relationships/hyperlink" Target="https://safeguardingadults.co.uk/working-with-adults/one-minute-guides-omg/" TargetMode="External"/><Relationship Id="rId12" Type="http://schemas.openxmlformats.org/officeDocument/2006/relationships/image" Target="../media/image16.tiff"/><Relationship Id="rId2" Type="http://schemas.openxmlformats.org/officeDocument/2006/relationships/notesSlide" Target="../notesSlides/notesSlide37.xml"/><Relationship Id="rId16"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hyperlink" Target="https://safeguardingadults.co.uk/working-with-adults/nysab-procedures/" TargetMode="External"/><Relationship Id="rId11" Type="http://schemas.openxmlformats.org/officeDocument/2006/relationships/hyperlink" Target="http://www.safeguardingadults.co.uk/" TargetMode="External"/><Relationship Id="rId5" Type="http://schemas.openxmlformats.org/officeDocument/2006/relationships/image" Target="../media/image14.jpeg"/><Relationship Id="rId15" Type="http://schemas.openxmlformats.org/officeDocument/2006/relationships/image" Target="../media/image17.tiff"/><Relationship Id="rId10" Type="http://schemas.openxmlformats.org/officeDocument/2006/relationships/image" Target="../media/image15.tiff"/><Relationship Id="rId4" Type="http://schemas.openxmlformats.org/officeDocument/2006/relationships/image" Target="../media/image13.png"/><Relationship Id="rId9" Type="http://schemas.openxmlformats.org/officeDocument/2006/relationships/hyperlink" Target="https://safeguardingadults.co.uk/learning-research/training-courses/" TargetMode="External"/><Relationship Id="rId14" Type="http://schemas.openxmlformats.org/officeDocument/2006/relationships/hyperlink" Target="http://www.safeguardingadults.co.uk/nysab-newslette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AD1B-36AF-45DE-B192-AEF4B741CA80}"/>
              </a:ext>
            </a:extLst>
          </p:cNvPr>
          <p:cNvSpPr>
            <a:spLocks noGrp="1"/>
          </p:cNvSpPr>
          <p:nvPr>
            <p:ph type="ctrTitle"/>
          </p:nvPr>
        </p:nvSpPr>
        <p:spPr>
          <a:xfrm>
            <a:off x="1117615" y="950149"/>
            <a:ext cx="10492493" cy="2630333"/>
          </a:xfrm>
        </p:spPr>
        <p:txBody>
          <a:bodyPr>
            <a:normAutofit fontScale="90000"/>
          </a:bodyPr>
          <a:lstStyle/>
          <a:p>
            <a:br>
              <a:rPr lang="en-GB" sz="2400" dirty="0"/>
            </a:br>
            <a:br>
              <a:rPr lang="en-GB" sz="2400" dirty="0"/>
            </a:br>
            <a:br>
              <a:rPr lang="en-GB" sz="2400" dirty="0"/>
            </a:br>
            <a:br>
              <a:rPr lang="en-GB" sz="2400" dirty="0"/>
            </a:br>
            <a:br>
              <a:rPr lang="en-GB" sz="2400" dirty="0"/>
            </a:br>
            <a:r>
              <a:rPr lang="en-GB" sz="2400" dirty="0"/>
              <a:t> </a:t>
            </a:r>
            <a:br>
              <a:rPr lang="en-GB" sz="2400" dirty="0"/>
            </a:br>
            <a:br>
              <a:rPr lang="en-GB" sz="2400" dirty="0"/>
            </a:br>
            <a:br>
              <a:rPr lang="en-GB" sz="2400" dirty="0"/>
            </a:br>
            <a:br>
              <a:rPr lang="en-GB" sz="2400" dirty="0"/>
            </a:br>
            <a:br>
              <a:rPr lang="en-GB" sz="2400" dirty="0"/>
            </a:br>
            <a:r>
              <a:rPr lang="en-GB" sz="4000" b="0" dirty="0"/>
              <a:t>New</a:t>
            </a:r>
            <a:r>
              <a:rPr lang="en-GB" sz="4000" dirty="0"/>
              <a:t> </a:t>
            </a:r>
            <a:r>
              <a:rPr lang="en-GB" sz="4000" b="0" dirty="0"/>
              <a:t>Organisational </a:t>
            </a:r>
            <a:r>
              <a:rPr lang="en-GB" sz="4000" b="0"/>
              <a:t>Safeguarding Procedure </a:t>
            </a:r>
            <a:br>
              <a:rPr lang="en-GB" sz="4000" b="0" dirty="0"/>
            </a:br>
            <a:r>
              <a:rPr lang="en-GB" sz="2700" b="0" dirty="0"/>
              <a:t>Webinar for Registered Managers, Nominated Individuals</a:t>
            </a:r>
            <a:br>
              <a:rPr lang="en-GB" sz="2700" b="0" dirty="0"/>
            </a:br>
            <a:r>
              <a:rPr lang="en-GB" sz="2700" b="0" dirty="0"/>
              <a:t> in Provider </a:t>
            </a:r>
            <a:r>
              <a:rPr lang="en-GB" sz="2700" b="0"/>
              <a:t>Services </a:t>
            </a:r>
            <a:br>
              <a:rPr lang="en-GB" sz="2700" b="0"/>
            </a:br>
            <a:r>
              <a:rPr lang="en-GB" sz="2700" b="0"/>
              <a:t>&amp;</a:t>
            </a:r>
            <a:br>
              <a:rPr lang="en-GB" sz="2700" b="0" dirty="0"/>
            </a:br>
            <a:r>
              <a:rPr lang="en-GB" sz="2700" b="0" dirty="0"/>
              <a:t>Designated Safeguarding Leads in Partner Organisations </a:t>
            </a:r>
          </a:p>
        </p:txBody>
      </p:sp>
      <p:sp>
        <p:nvSpPr>
          <p:cNvPr id="3" name="Subtitle 2">
            <a:extLst>
              <a:ext uri="{FF2B5EF4-FFF2-40B4-BE49-F238E27FC236}">
                <a16:creationId xmlns:a16="http://schemas.microsoft.com/office/drawing/2014/main" id="{F3B8FDAE-41D0-4B96-A606-F92E1C4D2B6F}"/>
              </a:ext>
            </a:extLst>
          </p:cNvPr>
          <p:cNvSpPr>
            <a:spLocks noGrp="1"/>
          </p:cNvSpPr>
          <p:nvPr>
            <p:ph type="subTitle" idx="1"/>
          </p:nvPr>
        </p:nvSpPr>
        <p:spPr>
          <a:xfrm>
            <a:off x="812800" y="3738574"/>
            <a:ext cx="10612582" cy="1249063"/>
          </a:xfrm>
        </p:spPr>
        <p:txBody>
          <a:bodyPr>
            <a:noAutofit/>
          </a:bodyPr>
          <a:lstStyle/>
          <a:p>
            <a:pPr>
              <a:spcBef>
                <a:spcPts val="0"/>
              </a:spcBef>
            </a:pPr>
            <a:r>
              <a:rPr lang="en-GB" sz="1400" b="1" dirty="0"/>
              <a:t>Nicola Webb Safeguarding Policy and Development Officer, Safeguarding Adults Team</a:t>
            </a:r>
          </a:p>
          <a:p>
            <a:pPr>
              <a:spcBef>
                <a:spcPts val="0"/>
              </a:spcBef>
            </a:pPr>
            <a:r>
              <a:rPr lang="en-GB" sz="1400" b="1" dirty="0"/>
              <a:t>Fiona Hewison Senior Practitioner Safeguarding Adults</a:t>
            </a:r>
          </a:p>
          <a:p>
            <a:pPr>
              <a:spcBef>
                <a:spcPts val="0"/>
              </a:spcBef>
            </a:pPr>
            <a:r>
              <a:rPr lang="en-GB" sz="1400" b="1" dirty="0"/>
              <a:t>Nicola Dixon Quality and Service Continuity Team </a:t>
            </a:r>
          </a:p>
          <a:p>
            <a:pPr>
              <a:spcBef>
                <a:spcPts val="0"/>
              </a:spcBef>
            </a:pPr>
            <a:r>
              <a:rPr lang="en-GB" sz="1400" b="1" dirty="0"/>
              <a:t>James Harris Quality and Service Continuity Team </a:t>
            </a:r>
          </a:p>
          <a:p>
            <a:pPr>
              <a:spcBef>
                <a:spcPts val="0"/>
              </a:spcBef>
            </a:pPr>
            <a:endParaRPr lang="en-GB" sz="1800" b="1" dirty="0"/>
          </a:p>
        </p:txBody>
      </p:sp>
    </p:spTree>
    <p:extLst>
      <p:ext uri="{BB962C8B-B14F-4D97-AF65-F5344CB8AC3E}">
        <p14:creationId xmlns:p14="http://schemas.microsoft.com/office/powerpoint/2010/main" val="4260661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354" y="755027"/>
            <a:ext cx="9525323" cy="442658"/>
          </a:xfrm>
        </p:spPr>
        <p:txBody>
          <a:bodyPr>
            <a:normAutofit/>
          </a:bodyPr>
          <a:lstStyle/>
          <a:p>
            <a:r>
              <a:rPr lang="en-GB" sz="2400" b="0" dirty="0"/>
              <a:t>Support offered through the Quality Pathway</a:t>
            </a:r>
          </a:p>
        </p:txBody>
      </p:sp>
      <p:sp>
        <p:nvSpPr>
          <p:cNvPr id="4" name="Rectangle 1"/>
          <p:cNvSpPr>
            <a:spLocks noGrp="1" noChangeArrowheads="1"/>
          </p:cNvSpPr>
          <p:nvPr>
            <p:ph type="subTitle" idx="1"/>
          </p:nvPr>
        </p:nvSpPr>
        <p:spPr bwMode="auto">
          <a:xfrm>
            <a:off x="82731" y="4036021"/>
            <a:ext cx="1240100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endParaRPr lang="en-GB" altLang="en-US" sz="1050" b="1" dirty="0">
              <a:solidFill>
                <a:srgbClr val="92D05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en-GB" altLang="en-US" sz="1050" b="1" dirty="0">
              <a:solidFill>
                <a:srgbClr val="92D05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en-GB" altLang="en-US" sz="1050"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0000"/>
              </a:lnSpc>
              <a:buNone/>
            </a:pPr>
            <a:r>
              <a:rPr lang="en-GB" altLang="en-US" sz="1050" dirty="0">
                <a:latin typeface="Calibri" panose="020F0502020204030204" pitchFamily="34" charset="0"/>
                <a:ea typeface="Calibri" panose="020F0502020204030204" pitchFamily="34" charset="0"/>
                <a:cs typeface="Calibri" panose="020F0502020204030204" pitchFamily="34" charset="0"/>
              </a:rPr>
              <a:t>		</a:t>
            </a:r>
            <a:endParaRPr lang="en-GB" altLang="en-US" sz="1050" b="1" dirty="0"/>
          </a:p>
        </p:txBody>
      </p:sp>
      <p:graphicFrame>
        <p:nvGraphicFramePr>
          <p:cNvPr id="3" name="Table 4">
            <a:extLst>
              <a:ext uri="{FF2B5EF4-FFF2-40B4-BE49-F238E27FC236}">
                <a16:creationId xmlns:a16="http://schemas.microsoft.com/office/drawing/2014/main" id="{839BE750-ABDA-41F3-ADAB-5BDB228C1001}"/>
              </a:ext>
            </a:extLst>
          </p:cNvPr>
          <p:cNvGraphicFramePr>
            <a:graphicFrameLocks noGrp="1"/>
          </p:cNvGraphicFramePr>
          <p:nvPr>
            <p:extLst>
              <p:ext uri="{D42A27DB-BD31-4B8C-83A1-F6EECF244321}">
                <p14:modId xmlns:p14="http://schemas.microsoft.com/office/powerpoint/2010/main" val="3652406898"/>
              </p:ext>
            </p:extLst>
          </p:nvPr>
        </p:nvGraphicFramePr>
        <p:xfrm>
          <a:off x="180870" y="1823957"/>
          <a:ext cx="11811105" cy="4937760"/>
        </p:xfrm>
        <a:graphic>
          <a:graphicData uri="http://schemas.openxmlformats.org/drawingml/2006/table">
            <a:tbl>
              <a:tblPr firstRow="1" bandRow="1">
                <a:tableStyleId>{5C22544A-7EE6-4342-B048-85BDC9FD1C3A}</a:tableStyleId>
              </a:tblPr>
              <a:tblGrid>
                <a:gridCol w="3056815">
                  <a:extLst>
                    <a:ext uri="{9D8B030D-6E8A-4147-A177-3AD203B41FA5}">
                      <a16:colId xmlns:a16="http://schemas.microsoft.com/office/drawing/2014/main" val="1101113535"/>
                    </a:ext>
                  </a:extLst>
                </a:gridCol>
                <a:gridCol w="8754290">
                  <a:extLst>
                    <a:ext uri="{9D8B030D-6E8A-4147-A177-3AD203B41FA5}">
                      <a16:colId xmlns:a16="http://schemas.microsoft.com/office/drawing/2014/main" val="1467259946"/>
                    </a:ext>
                  </a:extLst>
                </a:gridCol>
              </a:tblGrid>
              <a:tr h="1143986">
                <a:tc>
                  <a:txBody>
                    <a:bodyPr/>
                    <a:lstStyle/>
                    <a:p>
                      <a:r>
                        <a:rPr lang="en-GB" altLang="en-US" sz="1800" b="1" dirty="0">
                          <a:solidFill>
                            <a:srgbClr val="92D050"/>
                          </a:solidFill>
                          <a:latin typeface="Arial" panose="020B0604020202020204" pitchFamily="34" charset="0"/>
                          <a:ea typeface="Calibri" panose="020F0502020204030204" pitchFamily="34" charset="0"/>
                          <a:cs typeface="Arial" panose="020B0604020202020204" pitchFamily="34" charset="0"/>
                        </a:rPr>
                        <a:t>Level One (Low Risk)</a:t>
                      </a:r>
                      <a:endParaRPr lang="en-GB" dirty="0">
                        <a:latin typeface="Arial" panose="020B0604020202020204" pitchFamily="34" charset="0"/>
                        <a:cs typeface="Arial" panose="020B0604020202020204" pitchFamily="34" charset="0"/>
                      </a:endParaRPr>
                    </a:p>
                  </a:txBody>
                  <a:tcPr/>
                </a:tc>
                <a:tc>
                  <a:txBody>
                    <a:bodyPr/>
                    <a:lstStyle/>
                    <a:p>
                      <a:pPr marL="0" indent="0">
                        <a:lnSpc>
                          <a:spcPct val="100000"/>
                        </a:lnSpc>
                        <a:buNone/>
                      </a:pPr>
                      <a:r>
                        <a:rPr lang="en-GB" altLang="en-US" sz="1200" b="0" dirty="0">
                          <a:latin typeface="Arial" panose="020B0604020202020204" pitchFamily="34" charset="0"/>
                          <a:ea typeface="Calibri" panose="020F0502020204030204" pitchFamily="34" charset="0"/>
                          <a:cs typeface="Arial" panose="020B0604020202020204" pitchFamily="34" charset="0"/>
                        </a:rPr>
                        <a:t>Where low-level risk is identified which the Provider can remedy with minimal support. </a:t>
                      </a:r>
                    </a:p>
                    <a:p>
                      <a:pPr marL="0" indent="0">
                        <a:lnSpc>
                          <a:spcPct val="100000"/>
                        </a:lnSpc>
                        <a:buNone/>
                      </a:pPr>
                      <a:r>
                        <a:rPr lang="en-GB" altLang="en-US" sz="1200" b="0" dirty="0">
                          <a:latin typeface="Arial" panose="020B0604020202020204" pitchFamily="34" charset="0"/>
                          <a:ea typeface="Calibri" panose="020F0502020204030204" pitchFamily="34" charset="0"/>
                          <a:cs typeface="Arial" panose="020B0604020202020204" pitchFamily="34" charset="0"/>
                        </a:rPr>
                        <a:t>This work will be undertaken by Quality and Service Continuity Support Officers, occasionally Quality Assurance Officers or Quality Nurses. Interventions include:</a:t>
                      </a:r>
                      <a:r>
                        <a:rPr lang="en-GB" altLang="en-US" sz="1200" b="0" dirty="0">
                          <a:latin typeface="Arial" panose="020B0604020202020204" pitchFamily="34" charset="0"/>
                          <a:cs typeface="Arial" panose="020B0604020202020204" pitchFamily="34" charset="0"/>
                        </a:rPr>
                        <a:t>	</a:t>
                      </a:r>
                    </a:p>
                    <a:p>
                      <a:pPr marL="1457325" lvl="5">
                        <a:buFont typeface="Wingdings" panose="05000000000000000000" pitchFamily="2" charset="2"/>
                        <a:buChar char="ü"/>
                      </a:pPr>
                      <a:r>
                        <a:rPr lang="en-GB" altLang="en-US" sz="1200" b="0" dirty="0">
                          <a:latin typeface="Arial" panose="020B0604020202020204" pitchFamily="34" charset="0"/>
                          <a:ea typeface="Calibri" panose="020F0502020204030204" pitchFamily="34" charset="0"/>
                          <a:cs typeface="Arial" panose="020B0604020202020204" pitchFamily="34" charset="0"/>
                        </a:rPr>
                        <a:t>Advice &amp; guidance</a:t>
                      </a:r>
                      <a:endParaRPr lang="en-GB" altLang="en-US" sz="1200" b="0" dirty="0">
                        <a:latin typeface="Arial" panose="020B0604020202020204" pitchFamily="34" charset="0"/>
                        <a:cs typeface="Arial" panose="020B0604020202020204" pitchFamily="34" charset="0"/>
                      </a:endParaRPr>
                    </a:p>
                    <a:p>
                      <a:pPr marL="1457325" lvl="5">
                        <a:buFont typeface="Wingdings" panose="05000000000000000000" pitchFamily="2" charset="2"/>
                        <a:buChar char="ü"/>
                      </a:pPr>
                      <a:r>
                        <a:rPr lang="en-GB" altLang="en-US" sz="1200" b="0" dirty="0">
                          <a:latin typeface="Arial" panose="020B0604020202020204" pitchFamily="34" charset="0"/>
                          <a:ea typeface="Calibri" panose="020F0502020204030204" pitchFamily="34" charset="0"/>
                          <a:cs typeface="Arial" panose="020B0604020202020204" pitchFamily="34" charset="0"/>
                        </a:rPr>
                        <a:t>Signposting</a:t>
                      </a:r>
                      <a:endParaRPr lang="en-GB" altLang="en-US" sz="1200" b="0" dirty="0">
                        <a:latin typeface="Arial" panose="020B0604020202020204" pitchFamily="34" charset="0"/>
                        <a:cs typeface="Arial" panose="020B0604020202020204" pitchFamily="34" charset="0"/>
                      </a:endParaRPr>
                    </a:p>
                    <a:p>
                      <a:pPr marL="1457325" lvl="5">
                        <a:buFont typeface="Wingdings" panose="05000000000000000000" pitchFamily="2" charset="2"/>
                        <a:buChar char="ü"/>
                      </a:pPr>
                      <a:r>
                        <a:rPr lang="en-GB" altLang="en-US" sz="1200" b="0" dirty="0">
                          <a:latin typeface="Arial" panose="020B0604020202020204" pitchFamily="34" charset="0"/>
                          <a:ea typeface="Calibri" panose="020F0502020204030204" pitchFamily="34" charset="0"/>
                          <a:cs typeface="Arial" panose="020B0604020202020204" pitchFamily="34" charset="0"/>
                        </a:rPr>
                        <a:t>Tools &amp; guidance materials</a:t>
                      </a:r>
                    </a:p>
                  </a:txBody>
                  <a:tcPr/>
                </a:tc>
                <a:extLst>
                  <a:ext uri="{0D108BD9-81ED-4DB2-BD59-A6C34878D82A}">
                    <a16:rowId xmlns:a16="http://schemas.microsoft.com/office/drawing/2014/main" val="771479910"/>
                  </a:ext>
                </a:extLst>
              </a:tr>
              <a:tr h="1671980">
                <a:tc>
                  <a:txBody>
                    <a:bodyPr/>
                    <a:lstStyle/>
                    <a:p>
                      <a:r>
                        <a:rPr lang="en-GB" altLang="en-US" sz="1800" b="1" dirty="0">
                          <a:solidFill>
                            <a:srgbClr val="FFC000"/>
                          </a:solidFill>
                          <a:latin typeface="Arial" panose="020B0604020202020204" pitchFamily="34" charset="0"/>
                          <a:ea typeface="Calibri" panose="020F0502020204030204" pitchFamily="34" charset="0"/>
                          <a:cs typeface="Arial" panose="020B0604020202020204" pitchFamily="34" charset="0"/>
                        </a:rPr>
                        <a:t>Level Two (Medium Risk)</a:t>
                      </a:r>
                      <a:endParaRPr lang="en-GB" b="1" dirty="0">
                        <a:latin typeface="Arial" panose="020B0604020202020204" pitchFamily="34" charset="0"/>
                        <a:cs typeface="Arial" panose="020B0604020202020204" pitchFamily="34" charset="0"/>
                      </a:endParaRPr>
                    </a:p>
                  </a:txBody>
                  <a:tcPr/>
                </a:tc>
                <a:tc>
                  <a:txBody>
                    <a:bodyPr/>
                    <a:lstStyle/>
                    <a:p>
                      <a:pPr marL="0" indent="0">
                        <a:lnSpc>
                          <a:spcPct val="100000"/>
                        </a:lnSpc>
                        <a:buNone/>
                      </a:pPr>
                      <a:r>
                        <a:rPr lang="en-GB" altLang="en-US" sz="1200" b="0" dirty="0">
                          <a:latin typeface="Arial" panose="020B0604020202020204" pitchFamily="34" charset="0"/>
                          <a:ea typeface="Calibri" panose="020F0502020204030204" pitchFamily="34" charset="0"/>
                          <a:cs typeface="Arial" panose="020B0604020202020204" pitchFamily="34" charset="0"/>
                        </a:rPr>
                        <a:t>Where risks have been identified which, if not improved, or are multiple low-level risks, which are likely to lead to a deterioration in quality and poor outcomes for People. Quality Assurance Officers or Quality Nurses will undertake this work. </a:t>
                      </a:r>
                    </a:p>
                    <a:p>
                      <a:pPr marL="0" indent="0">
                        <a:lnSpc>
                          <a:spcPct val="100000"/>
                        </a:lnSpc>
                        <a:buNone/>
                      </a:pPr>
                      <a:r>
                        <a:rPr lang="en-GB" altLang="en-US" sz="1200" b="0" dirty="0">
                          <a:latin typeface="Arial" panose="020B0604020202020204" pitchFamily="34" charset="0"/>
                          <a:ea typeface="Calibri" panose="020F0502020204030204" pitchFamily="34" charset="0"/>
                          <a:cs typeface="Arial" panose="020B0604020202020204" pitchFamily="34" charset="0"/>
                        </a:rPr>
                        <a:t>Interventions include:</a:t>
                      </a:r>
                      <a:endParaRPr lang="en-GB" altLang="en-US" sz="1200" b="0" dirty="0">
                        <a:latin typeface="Arial" panose="020B0604020202020204" pitchFamily="34" charset="0"/>
                        <a:cs typeface="Arial" panose="020B0604020202020204" pitchFamily="34" charset="0"/>
                      </a:endParaRPr>
                    </a:p>
                    <a:p>
                      <a:pPr marL="1457325" lvl="5">
                        <a:buFont typeface="Wingdings" panose="05000000000000000000" pitchFamily="2" charset="2"/>
                        <a:buChar char="ü"/>
                      </a:pPr>
                      <a:r>
                        <a:rPr lang="en-GB" altLang="en-US" sz="1200" b="0" dirty="0">
                          <a:latin typeface="Arial" panose="020B0604020202020204" pitchFamily="34" charset="0"/>
                          <a:ea typeface="Calibri" panose="020F0502020204030204" pitchFamily="34" charset="0"/>
                          <a:cs typeface="Arial" panose="020B0604020202020204" pitchFamily="34" charset="0"/>
                        </a:rPr>
                        <a:t>Quality Visit/Validation Visit following a self-assessment</a:t>
                      </a:r>
                    </a:p>
                    <a:p>
                      <a:pPr marL="1457325" lvl="5">
                        <a:buFont typeface="Wingdings" panose="05000000000000000000" pitchFamily="2" charset="2"/>
                        <a:buChar char="ü"/>
                      </a:pPr>
                      <a:r>
                        <a:rPr lang="en-GB" altLang="en-US" sz="1200" b="0" dirty="0">
                          <a:latin typeface="Arial" panose="020B0604020202020204" pitchFamily="34" charset="0"/>
                          <a:cs typeface="Arial" panose="020B0604020202020204" pitchFamily="34" charset="0"/>
                        </a:rPr>
                        <a:t>Advice, guidance, tools, materials</a:t>
                      </a:r>
                    </a:p>
                    <a:p>
                      <a:pPr marL="1457325" lvl="5">
                        <a:buFont typeface="Wingdings" panose="05000000000000000000" pitchFamily="2" charset="2"/>
                        <a:buChar char="ü"/>
                      </a:pPr>
                      <a:r>
                        <a:rPr lang="en-GB" altLang="en-US" sz="1200" b="0" dirty="0">
                          <a:latin typeface="Arial" panose="020B0604020202020204" pitchFamily="34" charset="0"/>
                          <a:ea typeface="Calibri" panose="020F0502020204030204" pitchFamily="34" charset="0"/>
                          <a:cs typeface="Arial" panose="020B0604020202020204" pitchFamily="34" charset="0"/>
                        </a:rPr>
                        <a:t>Observations</a:t>
                      </a:r>
                      <a:endParaRPr lang="en-GB" altLang="en-US" sz="1200" b="0" dirty="0">
                        <a:latin typeface="Arial" panose="020B0604020202020204" pitchFamily="34" charset="0"/>
                        <a:cs typeface="Arial" panose="020B0604020202020204" pitchFamily="34" charset="0"/>
                      </a:endParaRPr>
                    </a:p>
                    <a:p>
                      <a:pPr marL="1457325" lvl="5">
                        <a:buFont typeface="Wingdings" panose="05000000000000000000" pitchFamily="2" charset="2"/>
                        <a:buChar char="ü"/>
                      </a:pPr>
                      <a:r>
                        <a:rPr lang="en-GB" altLang="en-US" sz="1200" b="0" dirty="0">
                          <a:latin typeface="Arial" panose="020B0604020202020204" pitchFamily="34" charset="0"/>
                          <a:ea typeface="Calibri" panose="020F0502020204030204" pitchFamily="34" charset="0"/>
                          <a:cs typeface="Arial" panose="020B0604020202020204" pitchFamily="34" charset="0"/>
                        </a:rPr>
                        <a:t>Case tracking</a:t>
                      </a:r>
                      <a:endParaRPr lang="en-GB" altLang="en-US" sz="1200" b="0" dirty="0">
                        <a:latin typeface="Arial" panose="020B0604020202020204" pitchFamily="34" charset="0"/>
                        <a:cs typeface="Arial" panose="020B0604020202020204" pitchFamily="34" charset="0"/>
                      </a:endParaRPr>
                    </a:p>
                    <a:p>
                      <a:pPr marL="1457325" lvl="5">
                        <a:buFont typeface="Wingdings" panose="05000000000000000000" pitchFamily="2" charset="2"/>
                        <a:buChar char="ü"/>
                      </a:pPr>
                      <a:r>
                        <a:rPr lang="en-GB" altLang="en-US" sz="1200" b="0" dirty="0">
                          <a:latin typeface="Arial" panose="020B0604020202020204" pitchFamily="34" charset="0"/>
                          <a:ea typeface="Calibri" panose="020F0502020204030204" pitchFamily="34" charset="0"/>
                          <a:cs typeface="Arial" panose="020B0604020202020204" pitchFamily="34" charset="0"/>
                        </a:rPr>
                        <a:t>Discussion regarding quality </a:t>
                      </a:r>
                      <a:endParaRPr lang="en-GB" altLang="en-US" sz="1200" b="0" dirty="0">
                        <a:latin typeface="Arial" panose="020B0604020202020204" pitchFamily="34" charset="0"/>
                        <a:cs typeface="Arial" panose="020B0604020202020204" pitchFamily="34" charset="0"/>
                      </a:endParaRPr>
                    </a:p>
                    <a:p>
                      <a:pPr marL="1457325" lvl="5">
                        <a:buFont typeface="Wingdings" panose="05000000000000000000" pitchFamily="2" charset="2"/>
                        <a:buChar char="ü"/>
                      </a:pPr>
                      <a:r>
                        <a:rPr lang="en-GB" altLang="en-US" sz="1200" b="0" dirty="0">
                          <a:latin typeface="Arial" panose="020B0604020202020204" pitchFamily="34" charset="0"/>
                          <a:ea typeface="Calibri" panose="020F0502020204030204" pitchFamily="34" charset="0"/>
                          <a:cs typeface="Arial" panose="020B0604020202020204" pitchFamily="34" charset="0"/>
                        </a:rPr>
                        <a:t>Production of an Improvement Plan</a:t>
                      </a:r>
                    </a:p>
                  </a:txBody>
                  <a:tcPr/>
                </a:tc>
                <a:extLst>
                  <a:ext uri="{0D108BD9-81ED-4DB2-BD59-A6C34878D82A}">
                    <a16:rowId xmlns:a16="http://schemas.microsoft.com/office/drawing/2014/main" val="3453760511"/>
                  </a:ext>
                </a:extLst>
              </a:tr>
              <a:tr h="1935976">
                <a:tc>
                  <a:txBody>
                    <a:bodyPr/>
                    <a:lstStyle/>
                    <a:p>
                      <a:pPr marL="0" indent="0">
                        <a:lnSpc>
                          <a:spcPct val="100000"/>
                        </a:lnSpc>
                        <a:buNone/>
                      </a:pPr>
                      <a:r>
                        <a:rPr lang="en-GB" altLang="en-US" sz="1800" b="1" dirty="0">
                          <a:solidFill>
                            <a:srgbClr val="FF0000"/>
                          </a:solidFill>
                          <a:latin typeface="Arial" panose="020B0604020202020204" pitchFamily="34" charset="0"/>
                          <a:ea typeface="Calibri" panose="020F0502020204030204" pitchFamily="34" charset="0"/>
                          <a:cs typeface="Arial" panose="020B0604020202020204" pitchFamily="34" charset="0"/>
                        </a:rPr>
                        <a:t>Level Three (High Risk)</a:t>
                      </a:r>
                      <a:endParaRPr lang="en-GB" b="1" dirty="0">
                        <a:latin typeface="Arial" panose="020B0604020202020204" pitchFamily="34" charset="0"/>
                        <a:cs typeface="Arial" panose="020B0604020202020204" pitchFamily="34" charset="0"/>
                      </a:endParaRPr>
                    </a:p>
                  </a:txBody>
                  <a:tcPr/>
                </a:tc>
                <a:tc>
                  <a:txBody>
                    <a:bodyPr/>
                    <a:lstStyle/>
                    <a:p>
                      <a:pPr marL="0" indent="0">
                        <a:lnSpc>
                          <a:spcPct val="100000"/>
                        </a:lnSpc>
                        <a:buNone/>
                      </a:pPr>
                      <a:r>
                        <a:rPr lang="en-GB" altLang="en-US" sz="1200" b="0" dirty="0">
                          <a:latin typeface="Arial" panose="020B0604020202020204" pitchFamily="34" charset="0"/>
                          <a:ea typeface="Calibri" panose="020F0502020204030204" pitchFamily="34" charset="0"/>
                          <a:cs typeface="Arial" panose="020B0604020202020204" pitchFamily="34" charset="0"/>
                        </a:rPr>
                        <a:t>Where high level risks have been identified and where the Provider is at risk of exiting the market, with poor outcomes being achieved. Quality Assurance and Improvement Officers and Quality Nurses will undertake this work. </a:t>
                      </a:r>
                    </a:p>
                    <a:p>
                      <a:pPr marL="0" indent="0">
                        <a:lnSpc>
                          <a:spcPct val="100000"/>
                        </a:lnSpc>
                        <a:buNone/>
                      </a:pPr>
                      <a:r>
                        <a:rPr lang="en-GB" altLang="en-US" sz="1200" b="0" dirty="0">
                          <a:latin typeface="Arial" panose="020B0604020202020204" pitchFamily="34" charset="0"/>
                          <a:ea typeface="Calibri" panose="020F0502020204030204" pitchFamily="34" charset="0"/>
                          <a:cs typeface="Arial" panose="020B0604020202020204" pitchFamily="34" charset="0"/>
                        </a:rPr>
                        <a:t>Interventions include:</a:t>
                      </a:r>
                    </a:p>
                    <a:p>
                      <a:pPr marL="1457325" lvl="5">
                        <a:buFont typeface="Wingdings" panose="05000000000000000000" pitchFamily="2" charset="2"/>
                        <a:buChar char="ü"/>
                      </a:pPr>
                      <a:r>
                        <a:rPr lang="en-GB" altLang="en-US" sz="1200" b="0" dirty="0">
                          <a:latin typeface="Arial" panose="020B0604020202020204" pitchFamily="34" charset="0"/>
                          <a:ea typeface="Calibri" panose="020F0502020204030204" pitchFamily="34" charset="0"/>
                          <a:cs typeface="Arial" panose="020B0604020202020204" pitchFamily="34" charset="0"/>
                        </a:rPr>
                        <a:t>Quality Visit/Validation Visit following a self-assessment</a:t>
                      </a:r>
                    </a:p>
                    <a:p>
                      <a:pPr marL="1457325" lvl="5">
                        <a:buFont typeface="Wingdings" panose="05000000000000000000" pitchFamily="2" charset="2"/>
                        <a:buChar char="ü"/>
                      </a:pPr>
                      <a:r>
                        <a:rPr lang="en-GB" altLang="en-US" sz="1200" b="0" dirty="0">
                          <a:latin typeface="Arial" panose="020B0604020202020204" pitchFamily="34" charset="0"/>
                          <a:cs typeface="Arial" panose="020B0604020202020204" pitchFamily="34" charset="0"/>
                        </a:rPr>
                        <a:t>Advice, guidance, tools, materials, action learning sets</a:t>
                      </a:r>
                    </a:p>
                    <a:p>
                      <a:pPr marL="1457325" lvl="5">
                        <a:buFont typeface="Wingdings" panose="05000000000000000000" pitchFamily="2" charset="2"/>
                        <a:buChar char="ü"/>
                      </a:pPr>
                      <a:r>
                        <a:rPr lang="en-GB" altLang="en-US" sz="1200" b="0" dirty="0">
                          <a:latin typeface="Arial" panose="020B0604020202020204" pitchFamily="34" charset="0"/>
                          <a:ea typeface="Calibri" panose="020F0502020204030204" pitchFamily="34" charset="0"/>
                          <a:cs typeface="Arial" panose="020B0604020202020204" pitchFamily="34" charset="0"/>
                        </a:rPr>
                        <a:t>Observations</a:t>
                      </a:r>
                      <a:endParaRPr lang="en-GB" altLang="en-US" sz="1200" b="0" dirty="0">
                        <a:latin typeface="Arial" panose="020B0604020202020204" pitchFamily="34" charset="0"/>
                        <a:cs typeface="Arial" panose="020B0604020202020204" pitchFamily="34" charset="0"/>
                      </a:endParaRPr>
                    </a:p>
                    <a:p>
                      <a:pPr marL="1457325" lvl="5">
                        <a:buFont typeface="Wingdings" panose="05000000000000000000" pitchFamily="2" charset="2"/>
                        <a:buChar char="ü"/>
                      </a:pPr>
                      <a:r>
                        <a:rPr lang="en-GB" altLang="en-US" sz="1200" b="0" dirty="0">
                          <a:latin typeface="Arial" panose="020B0604020202020204" pitchFamily="34" charset="0"/>
                          <a:ea typeface="Calibri" panose="020F0502020204030204" pitchFamily="34" charset="0"/>
                          <a:cs typeface="Arial" panose="020B0604020202020204" pitchFamily="34" charset="0"/>
                        </a:rPr>
                        <a:t>Case tracking</a:t>
                      </a:r>
                    </a:p>
                    <a:p>
                      <a:pPr marL="1457325" lvl="5">
                        <a:buFont typeface="Wingdings" panose="05000000000000000000" pitchFamily="2" charset="2"/>
                        <a:buChar char="ü"/>
                      </a:pPr>
                      <a:r>
                        <a:rPr lang="en-GB" altLang="en-US" sz="1200" b="0" dirty="0">
                          <a:latin typeface="Arial" panose="020B0604020202020204" pitchFamily="34" charset="0"/>
                          <a:ea typeface="Calibri" panose="020F0502020204030204" pitchFamily="34" charset="0"/>
                          <a:cs typeface="Arial" panose="020B0604020202020204" pitchFamily="34" charset="0"/>
                        </a:rPr>
                        <a:t>Interventions demonstrating quality service </a:t>
                      </a:r>
                      <a:endParaRPr lang="en-GB" altLang="en-US" sz="1200" b="0" dirty="0">
                        <a:latin typeface="Arial" panose="020B0604020202020204" pitchFamily="34" charset="0"/>
                        <a:cs typeface="Arial" panose="020B0604020202020204" pitchFamily="34" charset="0"/>
                      </a:endParaRPr>
                    </a:p>
                    <a:p>
                      <a:pPr marL="1457325" lvl="5">
                        <a:buFont typeface="Wingdings" panose="05000000000000000000" pitchFamily="2" charset="2"/>
                        <a:buChar char="ü"/>
                      </a:pPr>
                      <a:r>
                        <a:rPr lang="en-GB" altLang="en-US" sz="1200" b="0" dirty="0">
                          <a:latin typeface="Arial" panose="020B0604020202020204" pitchFamily="34" charset="0"/>
                          <a:ea typeface="Calibri" panose="020F0502020204030204" pitchFamily="34" charset="0"/>
                          <a:cs typeface="Arial" panose="020B0604020202020204" pitchFamily="34" charset="0"/>
                        </a:rPr>
                        <a:t>Production of an Improvement Plan</a:t>
                      </a:r>
                      <a:endParaRPr lang="en-GB" altLang="en-US" sz="1200" b="0" dirty="0">
                        <a:latin typeface="Arial" panose="020B0604020202020204" pitchFamily="34" charset="0"/>
                        <a:cs typeface="Arial" panose="020B0604020202020204" pitchFamily="34" charset="0"/>
                      </a:endParaRPr>
                    </a:p>
                    <a:p>
                      <a:endParaRPr lang="en-GB"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51974303"/>
                  </a:ext>
                </a:extLst>
              </a:tr>
            </a:tbl>
          </a:graphicData>
        </a:graphic>
      </p:graphicFrame>
    </p:spTree>
    <p:extLst>
      <p:ext uri="{BB962C8B-B14F-4D97-AF65-F5344CB8AC3E}">
        <p14:creationId xmlns:p14="http://schemas.microsoft.com/office/powerpoint/2010/main" val="83165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63676-F958-4D0B-9324-A5580B5C0261}"/>
              </a:ext>
            </a:extLst>
          </p:cNvPr>
          <p:cNvSpPr>
            <a:spLocks noGrp="1"/>
          </p:cNvSpPr>
          <p:nvPr>
            <p:ph type="title"/>
          </p:nvPr>
        </p:nvSpPr>
        <p:spPr>
          <a:xfrm>
            <a:off x="561975" y="365125"/>
            <a:ext cx="10320909" cy="1325563"/>
          </a:xfrm>
        </p:spPr>
        <p:txBody>
          <a:bodyPr>
            <a:normAutofit/>
          </a:bodyPr>
          <a:lstStyle/>
          <a:p>
            <a:r>
              <a:rPr lang="en-GB" sz="2400" b="0" dirty="0"/>
              <a:t>Risk Notification Return (RNR) Guidance Tool </a:t>
            </a:r>
            <a:br>
              <a:rPr lang="en-GB" sz="2400" b="0" dirty="0"/>
            </a:br>
            <a:r>
              <a:rPr lang="en-GB" sz="2000" b="0" dirty="0"/>
              <a:t>for Providers on North Yorkshire Council’s Approved Provider List (APL) ONLY</a:t>
            </a:r>
          </a:p>
        </p:txBody>
      </p:sp>
      <p:sp>
        <p:nvSpPr>
          <p:cNvPr id="3" name="Content Placeholder 2">
            <a:extLst>
              <a:ext uri="{FF2B5EF4-FFF2-40B4-BE49-F238E27FC236}">
                <a16:creationId xmlns:a16="http://schemas.microsoft.com/office/drawing/2014/main" id="{50FA6EAB-1F4C-439D-AE5D-16F3A5938078}"/>
              </a:ext>
            </a:extLst>
          </p:cNvPr>
          <p:cNvSpPr>
            <a:spLocks noGrp="1"/>
          </p:cNvSpPr>
          <p:nvPr>
            <p:ph idx="1"/>
          </p:nvPr>
        </p:nvSpPr>
        <p:spPr>
          <a:xfrm>
            <a:off x="561975" y="1861837"/>
            <a:ext cx="11475695" cy="4828330"/>
          </a:xfrm>
        </p:spPr>
        <p:txBody>
          <a:bodyPr>
            <a:normAutofit/>
          </a:bodyPr>
          <a:lstStyle/>
          <a:p>
            <a:pPr marL="0" indent="0">
              <a:buNone/>
            </a:pPr>
            <a:r>
              <a:rPr lang="en-GB" sz="2400" kern="0" dirty="0">
                <a:effectLst/>
                <a:latin typeface="Arial" panose="020B0604020202020204" pitchFamily="34" charset="0"/>
                <a:ea typeface="Times New Roman" panose="02020603050405020304" pitchFamily="18" charset="0"/>
              </a:rPr>
              <a:t>Providers carrying out any </a:t>
            </a:r>
            <a:r>
              <a:rPr lang="en-GB" sz="2400" u="sng" kern="0" dirty="0">
                <a:effectLst/>
                <a:latin typeface="Arial" panose="020B0604020202020204" pitchFamily="34" charset="0"/>
                <a:ea typeface="Times New Roman" panose="02020603050405020304" pitchFamily="18" charset="0"/>
              </a:rPr>
              <a:t>contracted service(s)</a:t>
            </a:r>
            <a:r>
              <a:rPr lang="en-GB" sz="2400" kern="0" dirty="0">
                <a:effectLst/>
                <a:latin typeface="Arial" panose="020B0604020202020204" pitchFamily="34" charset="0"/>
                <a:ea typeface="Times New Roman" panose="02020603050405020304" pitchFamily="18" charset="0"/>
              </a:rPr>
              <a:t> are required to notify the Quality </a:t>
            </a:r>
            <a:r>
              <a:rPr lang="en-GB" sz="2400" kern="0" dirty="0">
                <a:ea typeface="Times New Roman" panose="02020603050405020304" pitchFamily="18" charset="0"/>
              </a:rPr>
              <a:t>Team North Yorkshire Council</a:t>
            </a:r>
            <a:r>
              <a:rPr lang="en-GB" sz="2400" kern="0" dirty="0">
                <a:effectLst/>
                <a:latin typeface="Arial" panose="020B0604020202020204" pitchFamily="34" charset="0"/>
                <a:ea typeface="Times New Roman" panose="02020603050405020304" pitchFamily="18" charset="0"/>
              </a:rPr>
              <a:t>,  of any reportable incidents by completing a Risk Notification Return (RNR) without delay.</a:t>
            </a:r>
            <a:endParaRPr lang="en-GB" sz="2400" dirty="0"/>
          </a:p>
          <a:p>
            <a:pPr>
              <a:buFont typeface="Wingdings" panose="05000000000000000000" pitchFamily="2" charset="2"/>
              <a:buChar char="ü"/>
            </a:pPr>
            <a:r>
              <a:rPr lang="en-GB" sz="2400" dirty="0"/>
              <a:t>Providers must seek advice from their Safeguarding Concerns Manager if they are unsure about whether an incident is safeguarding. The guidance tool will,</a:t>
            </a:r>
          </a:p>
          <a:p>
            <a:pPr lvl="0">
              <a:buFont typeface="Wingdings" panose="05000000000000000000" pitchFamily="2" charset="2"/>
              <a:buChar char="ü"/>
            </a:pPr>
            <a:r>
              <a:rPr lang="en-GB" sz="2400" dirty="0"/>
              <a:t>Support a culture of openness, transparency and a duty of candour within health and social care services. It supports learning, good practice and proportionate decision making</a:t>
            </a:r>
          </a:p>
          <a:p>
            <a:pPr marL="0" indent="0">
              <a:buNone/>
            </a:pPr>
            <a:endParaRPr lang="en-GB" sz="2400" dirty="0"/>
          </a:p>
          <a:p>
            <a:pPr marL="0" lvl="0" indent="0">
              <a:buNone/>
            </a:pPr>
            <a:r>
              <a:rPr lang="en-GB" sz="1600" b="1" dirty="0">
                <a:solidFill>
                  <a:srgbClr val="5B9BD5"/>
                </a:solidFill>
                <a:hlinkClick r:id="rId3">
                  <a:extLst>
                    <a:ext uri="{A12FA001-AC4F-418D-AE19-62706E023703}">
                      <ahyp:hlinkClr xmlns:ahyp="http://schemas.microsoft.com/office/drawing/2018/hyperlinkcolor" val="tx"/>
                    </a:ext>
                  </a:extLst>
                </a:hlinkClick>
              </a:rPr>
              <a:t>The tool is available here:</a:t>
            </a:r>
          </a:p>
          <a:p>
            <a:pPr marL="0" lvl="0" indent="0">
              <a:buNone/>
            </a:pPr>
            <a:r>
              <a:rPr lang="en-GB" sz="1600" b="1" dirty="0">
                <a:solidFill>
                  <a:srgbClr val="5B9BD5"/>
                </a:solidFill>
                <a:hlinkClick r:id="rId3">
                  <a:extLst>
                    <a:ext uri="{A12FA001-AC4F-418D-AE19-62706E023703}">
                      <ahyp:hlinkClr xmlns:ahyp="http://schemas.microsoft.com/office/drawing/2018/hyperlinkcolor" val="tx"/>
                    </a:ext>
                  </a:extLst>
                </a:hlinkClick>
              </a:rPr>
              <a:t>Access Tools, procedures and guidelines for adult social care services providers | North Yorkshire Council</a:t>
            </a:r>
            <a:endParaRPr lang="en-GB" sz="2400" b="1" dirty="0">
              <a:solidFill>
                <a:srgbClr val="5B9BD5"/>
              </a:solidFill>
            </a:endParaRPr>
          </a:p>
          <a:p>
            <a:endParaRPr lang="en-GB" dirty="0"/>
          </a:p>
        </p:txBody>
      </p:sp>
    </p:spTree>
    <p:extLst>
      <p:ext uri="{BB962C8B-B14F-4D97-AF65-F5344CB8AC3E}">
        <p14:creationId xmlns:p14="http://schemas.microsoft.com/office/powerpoint/2010/main" val="73854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13" y="365125"/>
            <a:ext cx="10407871" cy="1190543"/>
          </a:xfrm>
        </p:spPr>
        <p:txBody>
          <a:bodyPr>
            <a:noAutofit/>
          </a:bodyPr>
          <a:lstStyle/>
          <a:p>
            <a:r>
              <a:rPr lang="en-GB" sz="2400" b="0" dirty="0"/>
              <a:t>Risk Notification Return (RNR) Guidance Tool  includes the following situations</a:t>
            </a:r>
            <a:br>
              <a:rPr lang="en-GB" sz="2800" dirty="0"/>
            </a:br>
            <a:endParaRPr lang="en-GB" sz="2800" dirty="0"/>
          </a:p>
        </p:txBody>
      </p:sp>
      <p:sp>
        <p:nvSpPr>
          <p:cNvPr id="3" name="Content Placeholder 2"/>
          <p:cNvSpPr>
            <a:spLocks noGrp="1"/>
          </p:cNvSpPr>
          <p:nvPr>
            <p:ph idx="1"/>
          </p:nvPr>
        </p:nvSpPr>
        <p:spPr>
          <a:xfrm>
            <a:off x="371475" y="1959429"/>
            <a:ext cx="11491974" cy="4567101"/>
          </a:xfrm>
        </p:spPr>
        <p:txBody>
          <a:bodyPr>
            <a:normAutofit fontScale="55000" lnSpcReduction="20000"/>
          </a:bodyPr>
          <a:lstStyle/>
          <a:p>
            <a:r>
              <a:rPr lang="en-GB" sz="4200" dirty="0"/>
              <a:t>Environmental </a:t>
            </a:r>
            <a:endParaRPr lang="en-GB" sz="4200" b="1" i="1" dirty="0">
              <a:solidFill>
                <a:srgbClr val="00B0F0"/>
              </a:solidFill>
            </a:endParaRPr>
          </a:p>
          <a:p>
            <a:r>
              <a:rPr lang="en-GB" sz="4200" dirty="0"/>
              <a:t>Falls</a:t>
            </a:r>
          </a:p>
          <a:p>
            <a:r>
              <a:rPr lang="en-GB" sz="4200" dirty="0"/>
              <a:t>Medication errors</a:t>
            </a:r>
          </a:p>
          <a:p>
            <a:r>
              <a:rPr lang="en-GB" sz="4200" dirty="0"/>
              <a:t>Missed home care visit</a:t>
            </a:r>
          </a:p>
          <a:p>
            <a:pPr marL="0" indent="0">
              <a:buNone/>
            </a:pPr>
            <a:endParaRPr lang="en-GB" sz="4200" dirty="0">
              <a:highlight>
                <a:srgbClr val="FFFF00"/>
              </a:highlight>
            </a:endParaRPr>
          </a:p>
          <a:p>
            <a:pPr marL="0" indent="0">
              <a:buNone/>
            </a:pPr>
            <a:r>
              <a:rPr lang="en-GB" sz="4200" b="1" dirty="0">
                <a:highlight>
                  <a:srgbClr val="FFFF00"/>
                </a:highlight>
              </a:rPr>
              <a:t>The following would not require an RNR but would be a safeguarding concern:</a:t>
            </a:r>
          </a:p>
          <a:p>
            <a:r>
              <a:rPr lang="en-GB" sz="4200" dirty="0"/>
              <a:t>Incidents between adults at risk</a:t>
            </a:r>
            <a:r>
              <a:rPr lang="en-GB" sz="4200" dirty="0">
                <a:solidFill>
                  <a:srgbClr val="00B0F0"/>
                </a:solidFill>
              </a:rPr>
              <a:t> </a:t>
            </a:r>
            <a:endParaRPr lang="en-GB" sz="4200" dirty="0"/>
          </a:p>
          <a:p>
            <a:r>
              <a:rPr lang="en-GB" sz="4200" dirty="0"/>
              <a:t>Pressure area care </a:t>
            </a:r>
            <a:endParaRPr lang="en-GB" sz="4200" b="1" i="1" dirty="0">
              <a:solidFill>
                <a:srgbClr val="00B0F0"/>
              </a:solidFill>
            </a:endParaRPr>
          </a:p>
          <a:p>
            <a:r>
              <a:rPr lang="en-GB" sz="4200" dirty="0"/>
              <a:t>Poor Discharge/Transfer of Care </a:t>
            </a:r>
            <a:endParaRPr lang="en-GB" sz="4200" b="1" i="1" dirty="0">
              <a:solidFill>
                <a:srgbClr val="00B0F0"/>
              </a:solidFill>
            </a:endParaRPr>
          </a:p>
          <a:p>
            <a:r>
              <a:rPr lang="en-GB" sz="4200" dirty="0"/>
              <a:t>Financial concerns </a:t>
            </a:r>
            <a:endParaRPr lang="en-GB" sz="4200" b="1" i="1" dirty="0">
              <a:solidFill>
                <a:srgbClr val="00B0F0"/>
              </a:solidFill>
            </a:endParaRPr>
          </a:p>
          <a:p>
            <a:r>
              <a:rPr lang="en-GB" sz="4200" dirty="0"/>
              <a:t>Nutrition and hydration </a:t>
            </a:r>
          </a:p>
          <a:p>
            <a:r>
              <a:rPr lang="en-GB" sz="4200" dirty="0"/>
              <a:t>Moving and handling </a:t>
            </a:r>
          </a:p>
          <a:p>
            <a:endParaRPr lang="en-GB" sz="4200" dirty="0"/>
          </a:p>
          <a:p>
            <a:endParaRPr lang="en-GB" sz="4200" dirty="0"/>
          </a:p>
          <a:p>
            <a:endParaRPr lang="en-GB" dirty="0"/>
          </a:p>
        </p:txBody>
      </p:sp>
    </p:spTree>
    <p:extLst>
      <p:ext uri="{BB962C8B-B14F-4D97-AF65-F5344CB8AC3E}">
        <p14:creationId xmlns:p14="http://schemas.microsoft.com/office/powerpoint/2010/main" val="190520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3853-8639-4A43-89F9-46AAEF949627}"/>
              </a:ext>
            </a:extLst>
          </p:cNvPr>
          <p:cNvSpPr>
            <a:spLocks noGrp="1"/>
          </p:cNvSpPr>
          <p:nvPr>
            <p:ph type="title"/>
          </p:nvPr>
        </p:nvSpPr>
        <p:spPr>
          <a:xfrm>
            <a:off x="413571" y="2099581"/>
            <a:ext cx="3932237" cy="2888901"/>
          </a:xfrm>
        </p:spPr>
        <p:txBody>
          <a:bodyPr anchor="b">
            <a:normAutofit fontScale="90000"/>
          </a:bodyPr>
          <a:lstStyle/>
          <a:p>
            <a:br>
              <a:rPr lang="en-GB" sz="2400" b="0" dirty="0"/>
            </a:br>
            <a:br>
              <a:rPr lang="en-GB" sz="2400" b="0" dirty="0"/>
            </a:br>
            <a:r>
              <a:rPr lang="en-GB" sz="2400" b="0" dirty="0"/>
              <a:t>PERSON Approach</a:t>
            </a:r>
            <a:br>
              <a:rPr lang="en-GB" sz="2400" b="0" dirty="0"/>
            </a:br>
            <a:r>
              <a:rPr lang="en-GB" sz="2400" b="0" dirty="0"/>
              <a:t>to professionals visiting residential settings</a:t>
            </a:r>
            <a:br>
              <a:rPr lang="en-GB" dirty="0"/>
            </a:br>
            <a:br>
              <a:rPr lang="en-GB" dirty="0"/>
            </a:br>
            <a:br>
              <a:rPr lang="en-GB" dirty="0"/>
            </a:br>
            <a:br>
              <a:rPr lang="en-GB" dirty="0"/>
            </a:br>
            <a:endParaRPr lang="en-GB" dirty="0"/>
          </a:p>
        </p:txBody>
      </p:sp>
      <p:pic>
        <p:nvPicPr>
          <p:cNvPr id="9" name="Picture 8">
            <a:extLst>
              <a:ext uri="{FF2B5EF4-FFF2-40B4-BE49-F238E27FC236}">
                <a16:creationId xmlns:a16="http://schemas.microsoft.com/office/drawing/2014/main" id="{820417D0-9C42-4AA1-BAE9-E230C1B79216}"/>
              </a:ext>
            </a:extLst>
          </p:cNvPr>
          <p:cNvPicPr>
            <a:picLocks noChangeAspect="1"/>
          </p:cNvPicPr>
          <p:nvPr/>
        </p:nvPicPr>
        <p:blipFill>
          <a:blip r:embed="rId3"/>
          <a:stretch>
            <a:fillRect/>
          </a:stretch>
        </p:blipFill>
        <p:spPr>
          <a:xfrm>
            <a:off x="5197530" y="121887"/>
            <a:ext cx="6886575" cy="6448425"/>
          </a:xfrm>
          <a:prstGeom prst="rect">
            <a:avLst/>
          </a:prstGeom>
        </p:spPr>
      </p:pic>
    </p:spTree>
    <p:extLst>
      <p:ext uri="{BB962C8B-B14F-4D97-AF65-F5344CB8AC3E}">
        <p14:creationId xmlns:p14="http://schemas.microsoft.com/office/powerpoint/2010/main" val="344040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C262-6B03-4CC3-BF90-174EDF37A317}"/>
              </a:ext>
            </a:extLst>
          </p:cNvPr>
          <p:cNvSpPr>
            <a:spLocks noGrp="1"/>
          </p:cNvSpPr>
          <p:nvPr>
            <p:ph type="title"/>
          </p:nvPr>
        </p:nvSpPr>
        <p:spPr>
          <a:xfrm>
            <a:off x="306374" y="365125"/>
            <a:ext cx="10576510" cy="1325563"/>
          </a:xfrm>
        </p:spPr>
        <p:txBody>
          <a:bodyPr>
            <a:normAutofit/>
          </a:bodyPr>
          <a:lstStyle/>
          <a:p>
            <a:r>
              <a:rPr lang="en-GB" sz="2400" b="0" dirty="0"/>
              <a:t>The PERSON Approach to Professionals Visiting residential settings</a:t>
            </a:r>
          </a:p>
        </p:txBody>
      </p:sp>
      <p:sp>
        <p:nvSpPr>
          <p:cNvPr id="3" name="Content Placeholder 2">
            <a:extLst>
              <a:ext uri="{FF2B5EF4-FFF2-40B4-BE49-F238E27FC236}">
                <a16:creationId xmlns:a16="http://schemas.microsoft.com/office/drawing/2014/main" id="{33B43A3B-0B4E-489B-8C66-AB3821274D59}"/>
              </a:ext>
            </a:extLst>
          </p:cNvPr>
          <p:cNvSpPr>
            <a:spLocks noGrp="1"/>
          </p:cNvSpPr>
          <p:nvPr>
            <p:ph idx="1"/>
          </p:nvPr>
        </p:nvSpPr>
        <p:spPr>
          <a:xfrm>
            <a:off x="714375" y="1861836"/>
            <a:ext cx="11171251" cy="4828331"/>
          </a:xfrm>
        </p:spPr>
        <p:txBody>
          <a:bodyPr>
            <a:normAutofit/>
          </a:bodyPr>
          <a:lstStyle/>
          <a:p>
            <a:pPr>
              <a:buFont typeface="Wingdings" panose="05000000000000000000" pitchFamily="2" charset="2"/>
              <a:buChar char="ü"/>
            </a:pPr>
            <a:r>
              <a:rPr lang="en-GB" sz="2400" dirty="0"/>
              <a:t>This will aid teams in what to look out for in terms of the quality of care, which might not be related directly to the task in hand and encourages professionals to be reminded where opportunities may exist to challenge or celebrate the quality of care </a:t>
            </a:r>
          </a:p>
          <a:p>
            <a:pPr>
              <a:buFont typeface="Wingdings" panose="05000000000000000000" pitchFamily="2" charset="2"/>
              <a:buChar char="ü"/>
            </a:pPr>
            <a:r>
              <a:rPr lang="en-GB" sz="2400" dirty="0"/>
              <a:t> Where quality related issues are identified, visiting professionals are encouraged to discuss these in the first instance with the Home Manager and complete the PERSON form; however, where appropriate discuss within their Safeguarding Concerns Manager and/or raise a safeguarding concern, if appropriate</a:t>
            </a:r>
          </a:p>
          <a:p>
            <a:pPr>
              <a:buFont typeface="Wingdings" panose="05000000000000000000" pitchFamily="2" charset="2"/>
              <a:buChar char="ü"/>
            </a:pPr>
            <a:r>
              <a:rPr lang="en-GB" sz="2400" dirty="0">
                <a:ea typeface="Calibri" panose="020F0502020204030204" pitchFamily="34" charset="0"/>
              </a:rPr>
              <a:t> F</a:t>
            </a:r>
            <a:r>
              <a:rPr lang="en-GB" sz="2400" dirty="0">
                <a:solidFill>
                  <a:schemeClr val="tx1"/>
                </a:solidFill>
                <a:latin typeface="Arial" panose="020B0604020202020204" pitchFamily="34" charset="0"/>
                <a:ea typeface="Calibri" panose="020F0502020204030204" pitchFamily="34" charset="0"/>
              </a:rPr>
              <a:t>eedback will support our approach to early intervention and identify best practice across </a:t>
            </a:r>
            <a:r>
              <a:rPr lang="en-GB" sz="2400" dirty="0">
                <a:ea typeface="Calibri" panose="020F0502020204030204" pitchFamily="34" charset="0"/>
              </a:rPr>
              <a:t>the </a:t>
            </a:r>
            <a:r>
              <a:rPr lang="en-GB" sz="2400" dirty="0">
                <a:solidFill>
                  <a:schemeClr val="tx1"/>
                </a:solidFill>
                <a:latin typeface="Arial" panose="020B0604020202020204" pitchFamily="34" charset="0"/>
                <a:ea typeface="Calibri" panose="020F0502020204030204" pitchFamily="34" charset="0"/>
              </a:rPr>
              <a:t> provider market</a:t>
            </a:r>
            <a:r>
              <a:rPr lang="en-GB" sz="2400" dirty="0">
                <a:ea typeface="Calibri" panose="020F0502020204030204" pitchFamily="34" charset="0"/>
              </a:rPr>
              <a:t> and </a:t>
            </a:r>
            <a:r>
              <a:rPr lang="en-GB" sz="2400" dirty="0">
                <a:solidFill>
                  <a:schemeClr val="tx1"/>
                </a:solidFill>
                <a:latin typeface="Arial" panose="020B0604020202020204" pitchFamily="34" charset="0"/>
                <a:ea typeface="Calibri" panose="020F0502020204030204" pitchFamily="34" charset="0"/>
              </a:rPr>
              <a:t> allows an integrated approach on developing and delivering local approaches to prevention</a:t>
            </a:r>
            <a:endParaRPr lang="en-GB" sz="2400" dirty="0">
              <a:solidFill>
                <a:srgbClr val="FF0000"/>
              </a:solidFill>
            </a:endParaRPr>
          </a:p>
        </p:txBody>
      </p:sp>
    </p:spTree>
    <p:extLst>
      <p:ext uri="{BB962C8B-B14F-4D97-AF65-F5344CB8AC3E}">
        <p14:creationId xmlns:p14="http://schemas.microsoft.com/office/powerpoint/2010/main" val="298745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365125"/>
            <a:ext cx="10597134" cy="1325563"/>
          </a:xfrm>
        </p:spPr>
        <p:txBody>
          <a:bodyPr>
            <a:normAutofit/>
          </a:bodyPr>
          <a:lstStyle/>
          <a:p>
            <a:r>
              <a:rPr lang="en-GB" sz="2400" b="0" dirty="0"/>
              <a:t>Organisational abuse,  Care Act Statutory Guidance, March 2024</a:t>
            </a:r>
          </a:p>
        </p:txBody>
      </p:sp>
      <p:sp>
        <p:nvSpPr>
          <p:cNvPr id="3" name="Content Placeholder 2"/>
          <p:cNvSpPr>
            <a:spLocks noGrp="1"/>
          </p:cNvSpPr>
          <p:nvPr>
            <p:ph idx="1"/>
          </p:nvPr>
        </p:nvSpPr>
        <p:spPr>
          <a:xfrm>
            <a:off x="285751" y="2019300"/>
            <a:ext cx="11696700" cy="4545714"/>
          </a:xfrm>
        </p:spPr>
        <p:txBody>
          <a:bodyPr>
            <a:normAutofit/>
          </a:bodyPr>
          <a:lstStyle/>
          <a:p>
            <a:pPr marL="0" marR="69215" indent="0">
              <a:lnSpc>
                <a:spcPts val="1380"/>
              </a:lnSpc>
              <a:spcAft>
                <a:spcPts val="0"/>
              </a:spcAft>
              <a:buNone/>
            </a:pPr>
            <a:endParaRPr lang="en-US" sz="2000" dirty="0">
              <a:effectLst/>
              <a:ea typeface="Arial" panose="020B0604020202020204" pitchFamily="34" charset="0"/>
            </a:endParaRPr>
          </a:p>
          <a:p>
            <a:pPr marL="0" marR="69215" indent="0">
              <a:lnSpc>
                <a:spcPts val="1380"/>
              </a:lnSpc>
              <a:spcAft>
                <a:spcPts val="0"/>
              </a:spcAft>
              <a:buNone/>
            </a:pPr>
            <a:r>
              <a:rPr lang="en-US" sz="2000" dirty="0">
                <a:effectLst/>
                <a:ea typeface="Arial" panose="020B0604020202020204" pitchFamily="34" charset="0"/>
              </a:rPr>
              <a:t>Organisational abuse </a:t>
            </a:r>
            <a:r>
              <a:rPr lang="en-US" sz="2000" spc="55" dirty="0">
                <a:effectLst/>
                <a:ea typeface="Arial" panose="020B0604020202020204" pitchFamily="34" charset="0"/>
              </a:rPr>
              <a:t>is</a:t>
            </a:r>
            <a:r>
              <a:rPr lang="en-US" sz="2000" spc="50" dirty="0">
                <a:effectLst/>
                <a:ea typeface="Arial" panose="020B0604020202020204" pitchFamily="34" charset="0"/>
              </a:rPr>
              <a:t> </a:t>
            </a:r>
            <a:r>
              <a:rPr lang="en-US" sz="2000" spc="-5" dirty="0">
                <a:effectLst/>
                <a:ea typeface="Arial" panose="020B0604020202020204" pitchFamily="34" charset="0"/>
              </a:rPr>
              <a:t>defined</a:t>
            </a:r>
            <a:r>
              <a:rPr lang="en-US" sz="2000" spc="40" dirty="0">
                <a:effectLst/>
                <a:ea typeface="Arial" panose="020B0604020202020204" pitchFamily="34" charset="0"/>
              </a:rPr>
              <a:t> </a:t>
            </a:r>
            <a:r>
              <a:rPr lang="en-US" sz="2000" dirty="0">
                <a:effectLst/>
                <a:ea typeface="Arial" panose="020B0604020202020204" pitchFamily="34" charset="0"/>
              </a:rPr>
              <a:t>as,</a:t>
            </a:r>
          </a:p>
          <a:p>
            <a:pPr marL="0" marR="69215" indent="0">
              <a:lnSpc>
                <a:spcPts val="1380"/>
              </a:lnSpc>
              <a:spcAft>
                <a:spcPts val="0"/>
              </a:spcAft>
              <a:buNone/>
            </a:pPr>
            <a:endParaRPr lang="en-US" sz="2000" dirty="0">
              <a:solidFill>
                <a:srgbClr val="0B0C0C"/>
              </a:solidFill>
              <a:ea typeface="Arial" panose="020B0604020202020204" pitchFamily="34" charset="0"/>
            </a:endParaRPr>
          </a:p>
          <a:p>
            <a:pPr marL="0" marR="69215" indent="0">
              <a:lnSpc>
                <a:spcPts val="1380"/>
              </a:lnSpc>
              <a:spcAft>
                <a:spcPts val="0"/>
              </a:spcAft>
              <a:buNone/>
            </a:pPr>
            <a:r>
              <a:rPr lang="en-US" sz="2000" dirty="0">
                <a:solidFill>
                  <a:srgbClr val="0B0C0C"/>
                </a:solidFill>
                <a:ea typeface="Arial" panose="020B0604020202020204" pitchFamily="34" charset="0"/>
              </a:rPr>
              <a:t>“</a:t>
            </a:r>
            <a:r>
              <a:rPr lang="en-GB" sz="2000" dirty="0">
                <a:solidFill>
                  <a:srgbClr val="0B0C0C"/>
                </a:solidFill>
                <a:ea typeface="Arial" panose="020B0604020202020204" pitchFamily="34" charset="0"/>
              </a:rPr>
              <a:t>i</a:t>
            </a:r>
            <a:r>
              <a:rPr lang="en-GB" sz="2000" b="0" i="0" dirty="0">
                <a:solidFill>
                  <a:srgbClr val="0B0C0C"/>
                </a:solidFill>
                <a:effectLst/>
              </a:rPr>
              <a:t>ncluding neglect and poor care practice within an institution or specific care setting such as a  </a:t>
            </a:r>
          </a:p>
          <a:p>
            <a:pPr marL="0" marR="69215" indent="0">
              <a:lnSpc>
                <a:spcPts val="1380"/>
              </a:lnSpc>
              <a:spcAft>
                <a:spcPts val="0"/>
              </a:spcAft>
              <a:buNone/>
            </a:pPr>
            <a:r>
              <a:rPr lang="en-GB" sz="2000" b="0" i="0" dirty="0">
                <a:solidFill>
                  <a:srgbClr val="0B0C0C"/>
                </a:solidFill>
                <a:effectLst/>
              </a:rPr>
              <a:t>hospital or care home, for example, or in relation to care provided in one’s own home. </a:t>
            </a:r>
          </a:p>
          <a:p>
            <a:pPr marL="0" marR="69215" indent="0">
              <a:lnSpc>
                <a:spcPts val="1380"/>
              </a:lnSpc>
              <a:spcAft>
                <a:spcPts val="0"/>
              </a:spcAft>
              <a:buNone/>
            </a:pPr>
            <a:endParaRPr lang="en-GB" sz="2000" b="0" i="0" dirty="0">
              <a:solidFill>
                <a:srgbClr val="0B0C0C"/>
              </a:solidFill>
              <a:effectLst/>
            </a:endParaRPr>
          </a:p>
          <a:p>
            <a:pPr marL="0" marR="69215" indent="0">
              <a:lnSpc>
                <a:spcPts val="1380"/>
              </a:lnSpc>
              <a:spcAft>
                <a:spcPts val="0"/>
              </a:spcAft>
              <a:buNone/>
            </a:pPr>
            <a:r>
              <a:rPr lang="en-GB" sz="2000" b="0" i="0" dirty="0">
                <a:solidFill>
                  <a:srgbClr val="0B0C0C"/>
                </a:solidFill>
                <a:effectLst/>
              </a:rPr>
              <a:t>This may range from one off incidents to on-going ill-treatment. </a:t>
            </a:r>
          </a:p>
          <a:p>
            <a:pPr marL="0" marR="69215" indent="0">
              <a:lnSpc>
                <a:spcPts val="1380"/>
              </a:lnSpc>
              <a:spcAft>
                <a:spcPts val="0"/>
              </a:spcAft>
              <a:buNone/>
            </a:pPr>
            <a:r>
              <a:rPr lang="en-GB" sz="2000" b="0" i="0" dirty="0">
                <a:solidFill>
                  <a:srgbClr val="0B0C0C"/>
                </a:solidFill>
                <a:effectLst/>
              </a:rPr>
              <a:t>It can be through neglect or poor professional practice as a result of the structure, policies, processes  </a:t>
            </a:r>
          </a:p>
          <a:p>
            <a:pPr marL="0" marR="69215" indent="0">
              <a:lnSpc>
                <a:spcPts val="1380"/>
              </a:lnSpc>
              <a:spcAft>
                <a:spcPts val="0"/>
              </a:spcAft>
              <a:buNone/>
            </a:pPr>
            <a:r>
              <a:rPr lang="en-GB" sz="2000" b="0" i="0" dirty="0">
                <a:solidFill>
                  <a:srgbClr val="0B0C0C"/>
                </a:solidFill>
                <a:effectLst/>
              </a:rPr>
              <a:t>and practices within an organisation.” </a:t>
            </a:r>
            <a:r>
              <a:rPr lang="en-US" sz="2000" u="sng" spc="-5" dirty="0">
                <a:solidFill>
                  <a:srgbClr val="0000FF"/>
                </a:solidFill>
                <a:ea typeface="Arial" panose="020B0604020202020204" pitchFamily="34" charset="0"/>
              </a:rPr>
              <a:t>Care and support statutory guidance, updated March 2024 </a:t>
            </a:r>
            <a:endParaRPr lang="en-GB" sz="2000" dirty="0">
              <a:effectLst/>
              <a:ea typeface="Arial" panose="020B0604020202020204" pitchFamily="34" charset="0"/>
            </a:endParaRPr>
          </a:p>
          <a:p>
            <a:pPr marL="193675" marR="69215">
              <a:lnSpc>
                <a:spcPts val="1380"/>
              </a:lnSpc>
              <a:spcAft>
                <a:spcPts val="0"/>
              </a:spcAft>
            </a:pPr>
            <a:endParaRPr lang="en-GB" sz="1800" dirty="0">
              <a:effectLst/>
              <a:ea typeface="Arial" panose="020B0604020202020204" pitchFamily="34" charset="0"/>
            </a:endParaRPr>
          </a:p>
        </p:txBody>
      </p:sp>
    </p:spTree>
    <p:extLst>
      <p:ext uri="{BB962C8B-B14F-4D97-AF65-F5344CB8AC3E}">
        <p14:creationId xmlns:p14="http://schemas.microsoft.com/office/powerpoint/2010/main" val="2350585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365125"/>
            <a:ext cx="10597134" cy="1325563"/>
          </a:xfrm>
        </p:spPr>
        <p:txBody>
          <a:bodyPr>
            <a:normAutofit/>
          </a:bodyPr>
          <a:lstStyle/>
          <a:p>
            <a:r>
              <a:rPr lang="en-GB" sz="2400" b="0" dirty="0"/>
              <a:t>Types of organisational abuse or institutional abuse</a:t>
            </a:r>
            <a:br>
              <a:rPr lang="en-GB" sz="3200" b="0" dirty="0"/>
            </a:br>
            <a:endParaRPr lang="en-GB" sz="2800" b="0" dirty="0"/>
          </a:p>
        </p:txBody>
      </p:sp>
      <p:sp>
        <p:nvSpPr>
          <p:cNvPr id="3" name="Content Placeholder 2"/>
          <p:cNvSpPr>
            <a:spLocks noGrp="1"/>
          </p:cNvSpPr>
          <p:nvPr>
            <p:ph idx="1"/>
          </p:nvPr>
        </p:nvSpPr>
        <p:spPr>
          <a:xfrm>
            <a:off x="285751" y="1690688"/>
            <a:ext cx="11153774" cy="4033837"/>
          </a:xfrm>
        </p:spPr>
        <p:txBody>
          <a:bodyPr>
            <a:normAutofit fontScale="25000" lnSpcReduction="20000"/>
          </a:bodyPr>
          <a:lstStyle/>
          <a:p>
            <a:pPr marL="0" marR="69215" indent="0">
              <a:lnSpc>
                <a:spcPts val="1380"/>
              </a:lnSpc>
              <a:spcAft>
                <a:spcPts val="0"/>
              </a:spcAft>
              <a:buNone/>
            </a:pPr>
            <a:endParaRPr lang="en-GB" dirty="0">
              <a:effectLst/>
              <a:ea typeface="Arial" panose="020B0604020202020204" pitchFamily="34" charset="0"/>
            </a:endParaRPr>
          </a:p>
          <a:p>
            <a:r>
              <a:rPr lang="en-GB" sz="8000" b="0" i="0" dirty="0">
                <a:effectLst/>
              </a:rPr>
              <a:t>Discouraging visits or the involvement of relatives or friends</a:t>
            </a:r>
          </a:p>
          <a:p>
            <a:pPr algn="l">
              <a:buFont typeface="Arial" panose="020B0604020202020204" pitchFamily="34" charset="0"/>
              <a:buChar char="•"/>
            </a:pPr>
            <a:r>
              <a:rPr lang="en-GB" sz="8000" b="0" i="0" dirty="0">
                <a:effectLst/>
              </a:rPr>
              <a:t>Run-down or overcrowded establishment</a:t>
            </a:r>
          </a:p>
          <a:p>
            <a:pPr algn="l">
              <a:buFont typeface="Arial" panose="020B0604020202020204" pitchFamily="34" charset="0"/>
              <a:buChar char="•"/>
            </a:pPr>
            <a:r>
              <a:rPr lang="en-GB" sz="8000" b="0" i="0" dirty="0">
                <a:effectLst/>
              </a:rPr>
              <a:t>Authoritarian management or rigid regimes; lack of leadership and supervision; insufficient staff or high turnover, resulting in poor quality care</a:t>
            </a:r>
          </a:p>
          <a:p>
            <a:r>
              <a:rPr lang="en-GB" sz="8000" b="0" i="0" dirty="0">
                <a:effectLst/>
              </a:rPr>
              <a:t>Abusive and disrespectful attitudes towards people using </a:t>
            </a:r>
            <a:r>
              <a:rPr lang="en-GB" sz="8000" dirty="0"/>
              <a:t>the service; failure to manage residents with abusive behaviour</a:t>
            </a:r>
            <a:endParaRPr lang="en-GB" sz="8000" b="0" i="0" dirty="0">
              <a:effectLst/>
            </a:endParaRPr>
          </a:p>
          <a:p>
            <a:r>
              <a:rPr lang="en-GB" sz="8000" b="0" i="0" dirty="0">
                <a:effectLst/>
              </a:rPr>
              <a:t>Inappropriate use </a:t>
            </a:r>
            <a:r>
              <a:rPr lang="en-GB" sz="8000" dirty="0"/>
              <a:t>of restraints, including misuse of medication</a:t>
            </a:r>
            <a:endParaRPr lang="en-GB" sz="8000" b="0" i="0" dirty="0">
              <a:effectLst/>
            </a:endParaRPr>
          </a:p>
          <a:p>
            <a:r>
              <a:rPr lang="en-GB" sz="8000" b="0" i="0" dirty="0">
                <a:effectLst/>
              </a:rPr>
              <a:t>Lack of respect for dignity </a:t>
            </a:r>
            <a:r>
              <a:rPr lang="en-GB" sz="8000" dirty="0"/>
              <a:t>and privacy; not offering choice or promoting independence</a:t>
            </a:r>
            <a:endParaRPr lang="en-GB" sz="8000" b="0" i="0" dirty="0">
              <a:effectLst/>
            </a:endParaRPr>
          </a:p>
          <a:p>
            <a:pPr algn="l">
              <a:buFont typeface="Arial" panose="020B0604020202020204" pitchFamily="34" charset="0"/>
              <a:buChar char="•"/>
            </a:pPr>
            <a:r>
              <a:rPr lang="en-GB" sz="8000" b="0" i="0" dirty="0">
                <a:effectLst/>
              </a:rPr>
              <a:t>Not providing adequate food and drink, or assistance with eating</a:t>
            </a:r>
          </a:p>
          <a:p>
            <a:pPr algn="l">
              <a:buFont typeface="Arial" panose="020B0604020202020204" pitchFamily="34" charset="0"/>
              <a:buChar char="•"/>
            </a:pPr>
            <a:r>
              <a:rPr lang="en-GB" sz="8000" b="0" i="0" dirty="0">
                <a:effectLst/>
              </a:rPr>
              <a:t>Failure to provide care with dentures, spectacles or hearing aids</a:t>
            </a:r>
          </a:p>
          <a:p>
            <a:pPr algn="l">
              <a:buFont typeface="Arial" panose="020B0604020202020204" pitchFamily="34" charset="0"/>
              <a:buChar char="•"/>
            </a:pPr>
            <a:r>
              <a:rPr lang="en-GB" sz="8000" b="0" i="0" dirty="0">
                <a:effectLst/>
              </a:rPr>
              <a:t>Not taking account of individuals’ cultural, religious or ethnic needs</a:t>
            </a:r>
          </a:p>
          <a:p>
            <a:r>
              <a:rPr lang="en-GB" sz="8000" b="0" i="0" dirty="0">
                <a:effectLst/>
              </a:rPr>
              <a:t>Failure to respond to </a:t>
            </a:r>
            <a:r>
              <a:rPr lang="en-GB" sz="8000" dirty="0"/>
              <a:t>abuse appropriately;  failure to respond to complaints  </a:t>
            </a:r>
            <a:endParaRPr lang="en-GB" sz="8000" b="0" i="0" dirty="0">
              <a:effectLst/>
            </a:endParaRPr>
          </a:p>
          <a:p>
            <a:pPr algn="l">
              <a:buFont typeface="Arial" panose="020B0604020202020204" pitchFamily="34" charset="0"/>
              <a:buChar char="•"/>
            </a:pPr>
            <a:r>
              <a:rPr lang="en-GB" sz="8000" b="0" i="0" dirty="0">
                <a:effectLst/>
              </a:rPr>
              <a:t>Interference with personal correspondence or communication</a:t>
            </a:r>
          </a:p>
          <a:p>
            <a:pPr marL="0" indent="0" algn="l">
              <a:buNone/>
            </a:pPr>
            <a:r>
              <a:rPr lang="en-GB" sz="8000" b="1" i="1" dirty="0"/>
              <a:t>Many forms of abuse are criminal offences and should be treated that way</a:t>
            </a:r>
            <a:endParaRPr lang="en-GB" sz="4800" b="1" i="1" dirty="0">
              <a:effectLs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0" b="1" dirty="0">
                <a:effectLst/>
                <a:latin typeface="Calibri" panose="020F0502020204030204" pitchFamily="34" charset="0"/>
                <a:ea typeface="Calibri" panose="020F0502020204030204" pitchFamily="34" charset="0"/>
                <a:cs typeface="Times New Roman" panose="02020603050405020304" pitchFamily="18" charset="0"/>
              </a:rPr>
              <a:t>Social Care Institute for Excellence (SCIE) link: </a:t>
            </a:r>
            <a:r>
              <a:rPr kumimoji="0" lang="en-GB" sz="8000" b="1" i="0" u="sng"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Arial" panose="020B0604020202020204" pitchFamily="34" charset="0"/>
                <a:hlinkClick r:id="rId3"/>
              </a:rPr>
              <a:t>Types of organisational or institutional abuse: SCIE</a:t>
            </a:r>
            <a:endParaRPr kumimoji="0" lang="en-GB" sz="8000" b="1" i="0" u="sng"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GB" sz="5600" b="0" i="0" dirty="0">
              <a:effectLst/>
              <a:latin typeface="Inter"/>
            </a:endParaRPr>
          </a:p>
        </p:txBody>
      </p:sp>
    </p:spTree>
    <p:extLst>
      <p:ext uri="{BB962C8B-B14F-4D97-AF65-F5344CB8AC3E}">
        <p14:creationId xmlns:p14="http://schemas.microsoft.com/office/powerpoint/2010/main" val="1002511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126A-990D-4E10-9A65-6E9E1B3616D5}"/>
              </a:ext>
            </a:extLst>
          </p:cNvPr>
          <p:cNvSpPr>
            <a:spLocks noGrp="1"/>
          </p:cNvSpPr>
          <p:nvPr>
            <p:ph type="title"/>
          </p:nvPr>
        </p:nvSpPr>
        <p:spPr>
          <a:xfrm>
            <a:off x="251209" y="365125"/>
            <a:ext cx="10631675" cy="1325563"/>
          </a:xfrm>
        </p:spPr>
        <p:txBody>
          <a:bodyPr>
            <a:normAutofit/>
          </a:bodyPr>
          <a:lstStyle/>
          <a:p>
            <a:r>
              <a:rPr lang="en-GB" sz="2400" b="0" dirty="0"/>
              <a:t>Signs and indicators of organisational abuse</a:t>
            </a:r>
          </a:p>
        </p:txBody>
      </p:sp>
      <p:sp>
        <p:nvSpPr>
          <p:cNvPr id="3" name="Content Placeholder 2">
            <a:extLst>
              <a:ext uri="{FF2B5EF4-FFF2-40B4-BE49-F238E27FC236}">
                <a16:creationId xmlns:a16="http://schemas.microsoft.com/office/drawing/2014/main" id="{2FDE834D-08B3-4655-B898-CDE7D583BC4E}"/>
              </a:ext>
            </a:extLst>
          </p:cNvPr>
          <p:cNvSpPr>
            <a:spLocks noGrp="1"/>
          </p:cNvSpPr>
          <p:nvPr>
            <p:ph idx="1"/>
          </p:nvPr>
        </p:nvSpPr>
        <p:spPr>
          <a:xfrm>
            <a:off x="457199" y="2004712"/>
            <a:ext cx="11613593" cy="4405614"/>
          </a:xfrm>
        </p:spPr>
        <p:txBody>
          <a:bodyPr>
            <a:normAutofit fontScale="92500" lnSpcReduction="20000"/>
          </a:bodyPr>
          <a:lstStyle/>
          <a:p>
            <a:pPr algn="l">
              <a:buFont typeface="Arial" panose="020B0604020202020204" pitchFamily="34" charset="0"/>
              <a:buChar char="•"/>
            </a:pPr>
            <a:r>
              <a:rPr lang="en-GB" sz="2000" b="0" i="0" dirty="0">
                <a:solidFill>
                  <a:srgbClr val="4A678A"/>
                </a:solidFill>
                <a:effectLst/>
              </a:rPr>
              <a:t>Lack of flexibility and choice for people using the service</a:t>
            </a:r>
          </a:p>
          <a:p>
            <a:r>
              <a:rPr lang="en-GB" sz="2000" dirty="0">
                <a:solidFill>
                  <a:srgbClr val="4A678A"/>
                </a:solidFill>
              </a:rPr>
              <a:t>Lack of management overview and support; i</a:t>
            </a:r>
            <a:r>
              <a:rPr lang="en-GB" sz="2000" b="0" i="0" dirty="0">
                <a:solidFill>
                  <a:srgbClr val="4A678A"/>
                </a:solidFill>
                <a:effectLst/>
              </a:rPr>
              <a:t>nadequate staffing levels</a:t>
            </a:r>
          </a:p>
          <a:p>
            <a:r>
              <a:rPr lang="en-GB" sz="2000" dirty="0">
                <a:solidFill>
                  <a:srgbClr val="4A678A"/>
                </a:solidFill>
              </a:rPr>
              <a:t>Poor standards of care; p</a:t>
            </a:r>
            <a:r>
              <a:rPr lang="en-GB" sz="2000" b="0" i="0" dirty="0">
                <a:solidFill>
                  <a:srgbClr val="4A678A"/>
                </a:solidFill>
                <a:effectLst/>
              </a:rPr>
              <a:t>eople being hungry or dehydrated</a:t>
            </a:r>
          </a:p>
          <a:p>
            <a:pPr algn="l">
              <a:buFont typeface="Arial" panose="020B0604020202020204" pitchFamily="34" charset="0"/>
              <a:buChar char="•"/>
            </a:pPr>
            <a:r>
              <a:rPr lang="en-GB" sz="2000" b="0" i="0" dirty="0">
                <a:solidFill>
                  <a:srgbClr val="4A678A"/>
                </a:solidFill>
                <a:effectLst/>
              </a:rPr>
              <a:t>Lack of personal clothing and possessions and communal use of personal items</a:t>
            </a:r>
          </a:p>
          <a:p>
            <a:pPr algn="l">
              <a:buFont typeface="Arial" panose="020B0604020202020204" pitchFamily="34" charset="0"/>
              <a:buChar char="•"/>
            </a:pPr>
            <a:r>
              <a:rPr lang="en-GB" sz="2000" b="0" i="0" dirty="0">
                <a:solidFill>
                  <a:srgbClr val="4A678A"/>
                </a:solidFill>
                <a:effectLst/>
              </a:rPr>
              <a:t>Lack of adequate procedures; poor record-keeping and missing documents</a:t>
            </a:r>
          </a:p>
          <a:p>
            <a:pPr algn="l">
              <a:buFont typeface="Arial" panose="020B0604020202020204" pitchFamily="34" charset="0"/>
              <a:buChar char="•"/>
            </a:pPr>
            <a:r>
              <a:rPr lang="en-GB" sz="2000" b="0" i="0" dirty="0">
                <a:solidFill>
                  <a:srgbClr val="4A678A"/>
                </a:solidFill>
                <a:effectLst/>
              </a:rPr>
              <a:t>Absence of visitors</a:t>
            </a:r>
          </a:p>
          <a:p>
            <a:pPr algn="l">
              <a:buFont typeface="Arial" panose="020B0604020202020204" pitchFamily="34" charset="0"/>
              <a:buChar char="•"/>
            </a:pPr>
            <a:r>
              <a:rPr lang="en-GB" sz="2000" b="0" i="0" dirty="0">
                <a:solidFill>
                  <a:srgbClr val="4A678A"/>
                </a:solidFill>
                <a:effectLst/>
              </a:rPr>
              <a:t>Few social, recreational and educational activities</a:t>
            </a:r>
          </a:p>
          <a:p>
            <a:pPr algn="l">
              <a:buFont typeface="Arial" panose="020B0604020202020204" pitchFamily="34" charset="0"/>
              <a:buChar char="•"/>
            </a:pPr>
            <a:r>
              <a:rPr lang="en-GB" sz="2000" b="0" i="0" dirty="0">
                <a:solidFill>
                  <a:srgbClr val="4A678A"/>
                </a:solidFill>
                <a:effectLst/>
              </a:rPr>
              <a:t>Public discussion of personal matters</a:t>
            </a:r>
          </a:p>
          <a:p>
            <a:pPr algn="l">
              <a:buFont typeface="Arial" panose="020B0604020202020204" pitchFamily="34" charset="0"/>
              <a:buChar char="•"/>
            </a:pPr>
            <a:r>
              <a:rPr lang="en-GB" sz="2000" b="0" i="0" dirty="0">
                <a:solidFill>
                  <a:srgbClr val="4A678A"/>
                </a:solidFill>
                <a:effectLst/>
              </a:rPr>
              <a:t>Unnecessary exposure during bathing or using the toilet</a:t>
            </a:r>
          </a:p>
          <a:p>
            <a:pPr algn="l">
              <a:buFont typeface="Arial" panose="020B0604020202020204" pitchFamily="34" charset="0"/>
              <a:buChar char="•"/>
            </a:pPr>
            <a:r>
              <a:rPr lang="en-GB" sz="2000" b="0" i="0" dirty="0">
                <a:solidFill>
                  <a:srgbClr val="4A678A"/>
                </a:solidFill>
                <a:effectLst/>
              </a:rPr>
              <a:t>Absence of individual care plans</a:t>
            </a:r>
          </a:p>
          <a:p>
            <a:pPr marL="0" indent="0">
              <a:buNone/>
            </a:pPr>
            <a:endParaRPr lang="en-US" sz="2000" b="1" dirty="0">
              <a:effectLst/>
              <a:ea typeface="Calibri" panose="020F0502020204030204" pitchFamily="34" charset="0"/>
            </a:endParaRPr>
          </a:p>
          <a:p>
            <a:pPr marL="0" indent="0">
              <a:buNone/>
            </a:pPr>
            <a:r>
              <a:rPr lang="en-US" sz="2000" b="1" dirty="0">
                <a:effectLst/>
                <a:ea typeface="Calibri" panose="020F0502020204030204" pitchFamily="34" charset="0"/>
              </a:rPr>
              <a:t>Social Care Institute for Excellence (SCIE) link: </a:t>
            </a:r>
            <a:r>
              <a:rPr lang="en-GB" sz="2000" b="1" u="sng" dirty="0">
                <a:solidFill>
                  <a:srgbClr val="0000FF"/>
                </a:solidFill>
                <a:effectLst/>
                <a:ea typeface="Times New Roman" panose="02020603050405020304" pitchFamily="18" charset="0"/>
                <a:hlinkClick r:id="rId3"/>
              </a:rPr>
              <a:t>Types of organisational or institutional abuse: SCIE</a:t>
            </a:r>
            <a:r>
              <a:rPr lang="en-GB" sz="2000" b="1" u="sng" dirty="0">
                <a:solidFill>
                  <a:srgbClr val="0000FF"/>
                </a:solidFill>
                <a:effectLst/>
                <a:ea typeface="Times New Roman" panose="02020603050405020304" pitchFamily="18" charset="0"/>
              </a:rPr>
              <a:t>)</a:t>
            </a:r>
          </a:p>
          <a:p>
            <a:pPr marL="0" indent="0" algn="l">
              <a:buNone/>
            </a:pPr>
            <a:endParaRPr lang="en-GB" sz="28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230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CA28-3584-46DD-87B5-9365338A4EEA}"/>
              </a:ext>
            </a:extLst>
          </p:cNvPr>
          <p:cNvSpPr>
            <a:spLocks noGrp="1"/>
          </p:cNvSpPr>
          <p:nvPr>
            <p:ph type="title"/>
          </p:nvPr>
        </p:nvSpPr>
        <p:spPr>
          <a:xfrm>
            <a:off x="685799" y="365125"/>
            <a:ext cx="10225659" cy="1325563"/>
          </a:xfrm>
        </p:spPr>
        <p:txBody>
          <a:bodyPr>
            <a:normAutofit/>
          </a:bodyPr>
          <a:lstStyle/>
          <a:p>
            <a:r>
              <a:rPr lang="en-GB" sz="2400" b="0" dirty="0"/>
              <a:t>Working in partnership with people who use services, </a:t>
            </a:r>
            <a:br>
              <a:rPr lang="en-GB" sz="2400" b="0" dirty="0"/>
            </a:br>
            <a:r>
              <a:rPr lang="en-GB" sz="2400" b="0" dirty="0"/>
              <a:t>their families, representative or professional advocate </a:t>
            </a:r>
          </a:p>
        </p:txBody>
      </p:sp>
      <p:sp>
        <p:nvSpPr>
          <p:cNvPr id="3" name="Content Placeholder 2">
            <a:extLst>
              <a:ext uri="{FF2B5EF4-FFF2-40B4-BE49-F238E27FC236}">
                <a16:creationId xmlns:a16="http://schemas.microsoft.com/office/drawing/2014/main" id="{E85B70B8-8744-4C1D-BEE7-ED2C12DDE110}"/>
              </a:ext>
            </a:extLst>
          </p:cNvPr>
          <p:cNvSpPr>
            <a:spLocks noGrp="1"/>
          </p:cNvSpPr>
          <p:nvPr>
            <p:ph idx="1"/>
          </p:nvPr>
        </p:nvSpPr>
        <p:spPr>
          <a:xfrm>
            <a:off x="630453" y="1794460"/>
            <a:ext cx="11430000" cy="4862813"/>
          </a:xfrm>
        </p:spPr>
        <p:txBody>
          <a:bodyPr>
            <a:normAutofit/>
          </a:bodyPr>
          <a:lstStyle/>
          <a:p>
            <a:pPr marL="0" marR="68580" indent="0" algn="just">
              <a:spcAft>
                <a:spcPts val="0"/>
              </a:spcAft>
              <a:buNone/>
            </a:pP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r>
              <a:rPr lang="en-US" sz="2400" dirty="0">
                <a:effectLst/>
                <a:latin typeface="Arial" panose="020B0604020202020204" pitchFamily="34" charset="0"/>
                <a:ea typeface="Arial" panose="020B0604020202020204" pitchFamily="34" charset="0"/>
                <a:cs typeface="Times New Roman" panose="02020603050405020304" pitchFamily="18" charset="0"/>
              </a:rPr>
              <a:t>It</a:t>
            </a:r>
            <a:r>
              <a:rPr lang="en-US" sz="2400" spc="10"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is</a:t>
            </a:r>
            <a:r>
              <a:rPr lang="en-US" sz="2400" spc="10"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essential</a:t>
            </a:r>
            <a:r>
              <a:rPr lang="en-US" sz="2400" spc="10"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that</a:t>
            </a:r>
            <a:r>
              <a:rPr lang="en-US" sz="2400" spc="15" dirty="0">
                <a:effectLst/>
                <a:latin typeface="Arial" panose="020B0604020202020204" pitchFamily="34" charset="0"/>
                <a:ea typeface="Arial" panose="020B0604020202020204" pitchFamily="34" charset="0"/>
                <a:cs typeface="Times New Roman" panose="02020603050405020304" pitchFamily="18" charset="0"/>
              </a:rPr>
              <a:t> people </a:t>
            </a:r>
            <a:r>
              <a:rPr lang="en-US" sz="2400" dirty="0">
                <a:effectLst/>
                <a:latin typeface="Arial" panose="020B0604020202020204" pitchFamily="34" charset="0"/>
                <a:ea typeface="Arial" panose="020B0604020202020204" pitchFamily="34" charset="0"/>
                <a:cs typeface="Times New Roman" panose="02020603050405020304" pitchFamily="18" charset="0"/>
              </a:rPr>
              <a:t>using</a:t>
            </a:r>
            <a:r>
              <a:rPr lang="en-US" sz="2400" spc="5"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the</a:t>
            </a:r>
            <a:r>
              <a:rPr lang="en-US" sz="2400" spc="15"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service, their family,  representative or professional advocate </a:t>
            </a:r>
            <a:r>
              <a:rPr lang="en-US" sz="2400" spc="15" dirty="0">
                <a:effectLst/>
                <a:latin typeface="Arial" panose="020B0604020202020204" pitchFamily="34" charset="0"/>
                <a:ea typeface="Arial" panose="020B0604020202020204" pitchFamily="34" charset="0"/>
                <a:cs typeface="Times New Roman" panose="02020603050405020304" pitchFamily="18" charset="0"/>
              </a:rPr>
              <a:t>are</a:t>
            </a:r>
            <a:r>
              <a:rPr lang="en-US" sz="2400" spc="10"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spoken to and encouraged/ supported to raise complaints and safeguarding concerns. </a:t>
            </a:r>
            <a:r>
              <a:rPr lang="en-US" sz="2400" spc="215" dirty="0">
                <a:effectLst/>
                <a:latin typeface="Arial" panose="020B0604020202020204" pitchFamily="34" charset="0"/>
                <a:ea typeface="Arial" panose="020B0604020202020204" pitchFamily="34" charset="0"/>
                <a:cs typeface="Times New Roman" panose="02020603050405020304" pitchFamily="18" charset="0"/>
              </a:rPr>
              <a:t> </a:t>
            </a:r>
          </a:p>
          <a:p>
            <a:pPr marL="0" indent="0">
              <a:buNone/>
            </a:pPr>
            <a:endParaRPr lang="en-US" sz="2400" spc="215"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r>
              <a:rPr lang="en-US" sz="2400" dirty="0">
                <a:effectLst/>
                <a:latin typeface="Arial" panose="020B0604020202020204" pitchFamily="34" charset="0"/>
                <a:ea typeface="Arial" panose="020B0604020202020204" pitchFamily="34" charset="0"/>
                <a:cs typeface="Times New Roman" panose="02020603050405020304" pitchFamily="18" charset="0"/>
              </a:rPr>
              <a:t>This includes when, care or support </a:t>
            </a:r>
            <a:r>
              <a:rPr lang="en-US" sz="2400" spc="25" dirty="0">
                <a:effectLst/>
                <a:latin typeface="Arial" panose="020B0604020202020204" pitchFamily="34" charset="0"/>
                <a:ea typeface="Arial" panose="020B0604020202020204" pitchFamily="34" charset="0"/>
                <a:cs typeface="Times New Roman" panose="02020603050405020304" pitchFamily="18" charset="0"/>
              </a:rPr>
              <a:t>is </a:t>
            </a:r>
            <a:r>
              <a:rPr lang="en-US" sz="2400" dirty="0">
                <a:effectLst/>
                <a:latin typeface="Arial" panose="020B0604020202020204" pitchFamily="34" charset="0"/>
                <a:ea typeface="Arial" panose="020B0604020202020204" pitchFamily="34" charset="0"/>
                <a:cs typeface="Times New Roman" panose="02020603050405020304" pitchFamily="18" charset="0"/>
              </a:rPr>
              <a:t>not</a:t>
            </a:r>
            <a:r>
              <a:rPr lang="en-US" sz="2400" spc="30"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provided according</a:t>
            </a:r>
            <a:r>
              <a:rPr lang="en-US" sz="2400" spc="20"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to</a:t>
            </a:r>
            <a:r>
              <a:rPr lang="en-US" sz="2400" spc="30" dirty="0">
                <a:effectLst/>
                <a:latin typeface="Arial" panose="020B0604020202020204" pitchFamily="34" charset="0"/>
                <a:ea typeface="Arial" panose="020B0604020202020204" pitchFamily="34" charset="0"/>
                <a:cs typeface="Times New Roman" panose="02020603050405020304" pitchFamily="18" charset="0"/>
              </a:rPr>
              <a:t> the support plan or </a:t>
            </a:r>
            <a:r>
              <a:rPr lang="en-US" sz="2400" spc="25" dirty="0">
                <a:effectLst/>
                <a:latin typeface="Arial" panose="020B0604020202020204" pitchFamily="34" charset="0"/>
                <a:ea typeface="Arial" panose="020B0604020202020204" pitchFamily="34" charset="0"/>
                <a:cs typeface="Times New Roman" panose="02020603050405020304" pitchFamily="18" charset="0"/>
              </a:rPr>
              <a:t>is </a:t>
            </a:r>
            <a:r>
              <a:rPr lang="en-US" sz="2400" dirty="0">
                <a:effectLst/>
                <a:latin typeface="Arial" panose="020B0604020202020204" pitchFamily="34" charset="0"/>
                <a:ea typeface="Arial" panose="020B0604020202020204" pitchFamily="34" charset="0"/>
                <a:cs typeface="Times New Roman" panose="02020603050405020304" pitchFamily="18" charset="0"/>
              </a:rPr>
              <a:t>not</a:t>
            </a:r>
            <a:r>
              <a:rPr lang="en-US" sz="2400" spc="30"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delivered</a:t>
            </a:r>
            <a:r>
              <a:rPr lang="en-US" sz="2400" spc="30"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when</a:t>
            </a:r>
            <a:r>
              <a:rPr lang="en-US" sz="2400" spc="115"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expected or</a:t>
            </a:r>
            <a:r>
              <a:rPr lang="en-US" sz="2400" spc="15"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is</a:t>
            </a:r>
            <a:r>
              <a:rPr lang="en-US" sz="2400" spc="10"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not</a:t>
            </a:r>
            <a:r>
              <a:rPr lang="en-US" sz="2400" spc="15"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provided</a:t>
            </a:r>
            <a:r>
              <a:rPr lang="en-US" sz="2400" spc="30"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with</a:t>
            </a:r>
            <a:r>
              <a:rPr lang="en-US" sz="2400" spc="30"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dignity</a:t>
            </a:r>
            <a:r>
              <a:rPr lang="en-US" sz="2400" spc="15"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and</a:t>
            </a:r>
            <a:r>
              <a:rPr lang="en-US" sz="2400" spc="30" dirty="0">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respect.</a:t>
            </a:r>
          </a:p>
          <a:p>
            <a:pPr marL="0" indent="0">
              <a:buNone/>
            </a:pP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158750" indent="0" algn="just">
              <a:buNone/>
            </a:pPr>
            <a:endParaRPr lang="en-US" dirty="0"/>
          </a:p>
        </p:txBody>
      </p:sp>
    </p:spTree>
    <p:extLst>
      <p:ext uri="{BB962C8B-B14F-4D97-AF65-F5344CB8AC3E}">
        <p14:creationId xmlns:p14="http://schemas.microsoft.com/office/powerpoint/2010/main" val="1517843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F33F-89F3-4AC8-84C6-E707D3DA5926}"/>
              </a:ext>
            </a:extLst>
          </p:cNvPr>
          <p:cNvSpPr>
            <a:spLocks noGrp="1"/>
          </p:cNvSpPr>
          <p:nvPr>
            <p:ph type="title"/>
          </p:nvPr>
        </p:nvSpPr>
        <p:spPr>
          <a:xfrm>
            <a:off x="341829" y="365125"/>
            <a:ext cx="10541055" cy="1325563"/>
          </a:xfrm>
        </p:spPr>
        <p:txBody>
          <a:bodyPr>
            <a:normAutofit/>
          </a:bodyPr>
          <a:lstStyle/>
          <a:p>
            <a:r>
              <a:rPr lang="en-GB" sz="2400" b="0" dirty="0">
                <a:latin typeface="+mn-lt"/>
              </a:rPr>
              <a:t>Raising a safeguarding concern without consent</a:t>
            </a:r>
          </a:p>
        </p:txBody>
      </p:sp>
      <p:sp>
        <p:nvSpPr>
          <p:cNvPr id="3" name="Content Placeholder 2">
            <a:extLst>
              <a:ext uri="{FF2B5EF4-FFF2-40B4-BE49-F238E27FC236}">
                <a16:creationId xmlns:a16="http://schemas.microsoft.com/office/drawing/2014/main" id="{1D058BFF-1C3B-4EC0-84E4-8676F189A6CB}"/>
              </a:ext>
            </a:extLst>
          </p:cNvPr>
          <p:cNvSpPr>
            <a:spLocks noGrp="1"/>
          </p:cNvSpPr>
          <p:nvPr>
            <p:ph idx="1"/>
          </p:nvPr>
        </p:nvSpPr>
        <p:spPr>
          <a:xfrm>
            <a:off x="341829" y="1961070"/>
            <a:ext cx="11037425" cy="4758882"/>
          </a:xfrm>
        </p:spPr>
        <p:txBody>
          <a:bodyPr>
            <a:normAutofit fontScale="92500" lnSpcReduction="20000"/>
          </a:bodyPr>
          <a:lstStyle/>
          <a:p>
            <a:pPr marL="0" indent="0">
              <a:lnSpc>
                <a:spcPct val="120000"/>
              </a:lnSpc>
              <a:spcBef>
                <a:spcPts val="0"/>
              </a:spcBef>
              <a:buNone/>
            </a:pPr>
            <a:r>
              <a:rPr lang="en-GB" sz="2000" dirty="0"/>
              <a:t>The person raising the concern should check with the adult at risk if they give consent for the safeguarding concern to be raised, but sometimes it is necessary to raise even if it is contrary to the wishes of the person</a:t>
            </a:r>
            <a:r>
              <a:rPr lang="en-GB" sz="2000"/>
              <a:t>.  </a:t>
            </a:r>
            <a:endParaRPr lang="en-GB" sz="2000" dirty="0">
              <a:latin typeface="+mn-lt"/>
            </a:endParaRPr>
          </a:p>
          <a:p>
            <a:pPr marL="0" indent="0">
              <a:lnSpc>
                <a:spcPct val="120000"/>
              </a:lnSpc>
              <a:spcBef>
                <a:spcPts val="0"/>
              </a:spcBef>
              <a:buNone/>
            </a:pPr>
            <a:r>
              <a:rPr lang="en-GB" sz="2000" b="1" dirty="0"/>
              <a:t>The following needs to be considered:</a:t>
            </a:r>
          </a:p>
          <a:p>
            <a:pPr lvl="1">
              <a:lnSpc>
                <a:spcPct val="120000"/>
              </a:lnSpc>
              <a:spcBef>
                <a:spcPts val="0"/>
              </a:spcBef>
            </a:pPr>
            <a:r>
              <a:rPr lang="en-GB" sz="2000" dirty="0"/>
              <a:t>Where there is a concern regarding a person's capacity, has the person’s mental capacity been assessed?   </a:t>
            </a:r>
          </a:p>
          <a:p>
            <a:pPr lvl="1">
              <a:lnSpc>
                <a:spcPct val="120000"/>
              </a:lnSpc>
              <a:spcBef>
                <a:spcPts val="0"/>
              </a:spcBef>
            </a:pPr>
            <a:r>
              <a:rPr lang="en-GB" sz="2000" b="1" dirty="0"/>
              <a:t>Is it in the person’s best interests? </a:t>
            </a:r>
          </a:p>
          <a:p>
            <a:pPr lvl="1">
              <a:lnSpc>
                <a:spcPct val="120000"/>
              </a:lnSpc>
              <a:spcBef>
                <a:spcPts val="0"/>
              </a:spcBef>
            </a:pPr>
            <a:r>
              <a:rPr lang="en-GB" sz="2000" b="1" dirty="0"/>
              <a:t>Is the person subject to coercion or undue influence</a:t>
            </a:r>
            <a:r>
              <a:rPr lang="en-GB" sz="2000" dirty="0"/>
              <a:t>, to extent that they are unable to give consent?</a:t>
            </a:r>
          </a:p>
          <a:p>
            <a:pPr lvl="1">
              <a:lnSpc>
                <a:spcPct val="120000"/>
              </a:lnSpc>
              <a:spcBef>
                <a:spcPts val="0"/>
              </a:spcBef>
            </a:pPr>
            <a:r>
              <a:rPr lang="en-GB" sz="2000" b="1" dirty="0"/>
              <a:t>Is it in the person’s vital interests, </a:t>
            </a:r>
            <a:r>
              <a:rPr lang="en-GB" sz="2000" dirty="0"/>
              <a:t>to prevent serious harm or distress,  or is it a life-threatening situation?</a:t>
            </a:r>
          </a:p>
          <a:p>
            <a:pPr lvl="1">
              <a:lnSpc>
                <a:spcPct val="120000"/>
              </a:lnSpc>
              <a:spcBef>
                <a:spcPts val="0"/>
              </a:spcBef>
            </a:pPr>
            <a:r>
              <a:rPr lang="en-GB" sz="2000" b="1" dirty="0"/>
              <a:t>Is it in the public interest? </a:t>
            </a:r>
            <a:r>
              <a:rPr lang="en-GB" sz="2000" dirty="0"/>
              <a:t>e.g. is there a risk to others, where a member of staff or volunteer is involved, or the abuse has occurred on property owned or managed by an organisation with a responsibility to provide care</a:t>
            </a:r>
          </a:p>
          <a:p>
            <a:pPr lvl="1">
              <a:lnSpc>
                <a:spcPct val="120000"/>
              </a:lnSpc>
              <a:spcBef>
                <a:spcPts val="0"/>
              </a:spcBef>
            </a:pPr>
            <a:r>
              <a:rPr lang="en-GB" sz="2000" dirty="0"/>
              <a:t>There is a </a:t>
            </a:r>
            <a:r>
              <a:rPr lang="en-GB" sz="2000" b="1" dirty="0"/>
              <a:t>duty of care </a:t>
            </a:r>
            <a:r>
              <a:rPr lang="en-GB" sz="2000" dirty="0"/>
              <a:t>for provider organisations and for those working with adults</a:t>
            </a:r>
          </a:p>
          <a:p>
            <a:pPr marL="0" indent="0">
              <a:buNone/>
            </a:pPr>
            <a:endParaRPr lang="en-GB" dirty="0"/>
          </a:p>
        </p:txBody>
      </p:sp>
    </p:spTree>
    <p:extLst>
      <p:ext uri="{BB962C8B-B14F-4D97-AF65-F5344CB8AC3E}">
        <p14:creationId xmlns:p14="http://schemas.microsoft.com/office/powerpoint/2010/main" val="287735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29AB-EEAB-4CBD-897C-AFDA4AC740DA}"/>
              </a:ext>
            </a:extLst>
          </p:cNvPr>
          <p:cNvSpPr>
            <a:spLocks noGrp="1"/>
          </p:cNvSpPr>
          <p:nvPr>
            <p:ph type="title"/>
          </p:nvPr>
        </p:nvSpPr>
        <p:spPr/>
        <p:txBody>
          <a:bodyPr>
            <a:normAutofit/>
          </a:bodyPr>
          <a:lstStyle/>
          <a:p>
            <a:r>
              <a:rPr lang="en-GB" sz="2800" b="0" dirty="0"/>
              <a:t>Plan for the session</a:t>
            </a:r>
          </a:p>
        </p:txBody>
      </p:sp>
      <p:graphicFrame>
        <p:nvGraphicFramePr>
          <p:cNvPr id="4" name="Content Placeholder 3">
            <a:extLst>
              <a:ext uri="{FF2B5EF4-FFF2-40B4-BE49-F238E27FC236}">
                <a16:creationId xmlns:a16="http://schemas.microsoft.com/office/drawing/2014/main" id="{AD0FA22D-ADA4-4220-B0CA-6B520CEE2159}"/>
              </a:ext>
            </a:extLst>
          </p:cNvPr>
          <p:cNvGraphicFramePr>
            <a:graphicFrameLocks noGrp="1"/>
          </p:cNvGraphicFramePr>
          <p:nvPr>
            <p:ph idx="1"/>
            <p:extLst>
              <p:ext uri="{D42A27DB-BD31-4B8C-83A1-F6EECF244321}">
                <p14:modId xmlns:p14="http://schemas.microsoft.com/office/powerpoint/2010/main" val="26539292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Microphone with stage lights">
            <a:extLst>
              <a:ext uri="{FF2B5EF4-FFF2-40B4-BE49-F238E27FC236}">
                <a16:creationId xmlns:a16="http://schemas.microsoft.com/office/drawing/2014/main" id="{BC175CDA-1812-455B-AB27-7287132568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6326" y="3026043"/>
            <a:ext cx="814810" cy="805914"/>
          </a:xfrm>
          <a:prstGeom prst="rect">
            <a:avLst/>
          </a:prstGeom>
        </p:spPr>
      </p:pic>
      <p:pic>
        <p:nvPicPr>
          <p:cNvPr id="17" name="Picture 16" descr="A red folder with a white letter and a pie chart&#10;&#10;Description automatically generated">
            <a:extLst>
              <a:ext uri="{FF2B5EF4-FFF2-40B4-BE49-F238E27FC236}">
                <a16:creationId xmlns:a16="http://schemas.microsoft.com/office/drawing/2014/main" id="{3F3F5D61-50AE-4EC8-8628-464CBCFFA7E7}"/>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435384" y="5495927"/>
            <a:ext cx="673208" cy="681036"/>
          </a:xfrm>
          <a:prstGeom prst="rect">
            <a:avLst/>
          </a:prstGeom>
        </p:spPr>
      </p:pic>
      <p:sp>
        <p:nvSpPr>
          <p:cNvPr id="18" name="TextBox 17">
            <a:extLst>
              <a:ext uri="{FF2B5EF4-FFF2-40B4-BE49-F238E27FC236}">
                <a16:creationId xmlns:a16="http://schemas.microsoft.com/office/drawing/2014/main" id="{0541DFCD-7710-4709-9A78-B8779ED37749}"/>
              </a:ext>
            </a:extLst>
          </p:cNvPr>
          <p:cNvSpPr txBox="1"/>
          <p:nvPr/>
        </p:nvSpPr>
        <p:spPr>
          <a:xfrm>
            <a:off x="2604146" y="6858000"/>
            <a:ext cx="6983707" cy="230832"/>
          </a:xfrm>
          <a:prstGeom prst="rect">
            <a:avLst/>
          </a:prstGeom>
          <a:noFill/>
        </p:spPr>
        <p:txBody>
          <a:bodyPr wrap="square" rtlCol="0">
            <a:spAutoFit/>
          </a:bodyPr>
          <a:lstStyle/>
          <a:p>
            <a:r>
              <a:rPr lang="en-GB" sz="900">
                <a:hlinkClick r:id="rId10" tooltip="https://accesoinfohistoria.blogspot.com/"/>
              </a:rPr>
              <a:t>This Photo</a:t>
            </a:r>
            <a:r>
              <a:rPr lang="en-GB" sz="900"/>
              <a:t> by Unknown Author is licensed under </a:t>
            </a:r>
            <a:r>
              <a:rPr lang="en-GB" sz="900">
                <a:hlinkClick r:id="rId11" tooltip="https://creativecommons.org/licenses/by-nc-nd/3.0/"/>
              </a:rPr>
              <a:t>CC BY-NC-ND</a:t>
            </a:r>
            <a:endParaRPr lang="en-GB" sz="900"/>
          </a:p>
        </p:txBody>
      </p:sp>
    </p:spTree>
    <p:extLst>
      <p:ext uri="{BB962C8B-B14F-4D97-AF65-F5344CB8AC3E}">
        <p14:creationId xmlns:p14="http://schemas.microsoft.com/office/powerpoint/2010/main" val="996820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F33F-89F3-4AC8-84C6-E707D3DA5926}"/>
              </a:ext>
            </a:extLst>
          </p:cNvPr>
          <p:cNvSpPr>
            <a:spLocks noGrp="1"/>
          </p:cNvSpPr>
          <p:nvPr>
            <p:ph type="title"/>
          </p:nvPr>
        </p:nvSpPr>
        <p:spPr>
          <a:xfrm>
            <a:off x="800100" y="393700"/>
            <a:ext cx="10082784" cy="1325563"/>
          </a:xfrm>
        </p:spPr>
        <p:txBody>
          <a:bodyPr>
            <a:normAutofit/>
          </a:bodyPr>
          <a:lstStyle/>
          <a:p>
            <a:r>
              <a:rPr lang="en-GB" sz="2400" b="0" dirty="0"/>
              <a:t>Raising a safeguarding concern</a:t>
            </a:r>
            <a:br>
              <a:rPr lang="en-GB" sz="2400" b="0" dirty="0"/>
            </a:br>
            <a:r>
              <a:rPr lang="en-GB" sz="2400" b="0" dirty="0"/>
              <a:t>North Yorkshire Council electronic form</a:t>
            </a:r>
          </a:p>
        </p:txBody>
      </p:sp>
      <p:sp>
        <p:nvSpPr>
          <p:cNvPr id="3" name="Content Placeholder 2">
            <a:extLst>
              <a:ext uri="{FF2B5EF4-FFF2-40B4-BE49-F238E27FC236}">
                <a16:creationId xmlns:a16="http://schemas.microsoft.com/office/drawing/2014/main" id="{1D058BFF-1C3B-4EC0-84E4-8676F189A6CB}"/>
              </a:ext>
            </a:extLst>
          </p:cNvPr>
          <p:cNvSpPr>
            <a:spLocks noGrp="1"/>
          </p:cNvSpPr>
          <p:nvPr>
            <p:ph idx="1"/>
          </p:nvPr>
        </p:nvSpPr>
        <p:spPr>
          <a:xfrm>
            <a:off x="720698" y="1924975"/>
            <a:ext cx="10750604" cy="4758882"/>
          </a:xfrm>
        </p:spPr>
        <p:txBody>
          <a:bodyPr>
            <a:normAutofit/>
          </a:bodyPr>
          <a:lstStyle/>
          <a:p>
            <a:pPr marL="0" indent="0">
              <a:buNone/>
            </a:pPr>
            <a:endParaRPr lang="en-GB" sz="2400" dirty="0">
              <a:hlinkClick r:id="rId3">
                <a:extLst>
                  <a:ext uri="{A12FA001-AC4F-418D-AE19-62706E023703}">
                    <ahyp:hlinkClr xmlns:ahyp="http://schemas.microsoft.com/office/drawing/2018/hyperlinkcolor" val="tx"/>
                  </a:ext>
                </a:extLst>
              </a:hlinkClick>
            </a:endParaRPr>
          </a:p>
          <a:p>
            <a:pPr marL="0" indent="0">
              <a:buNone/>
            </a:pPr>
            <a:r>
              <a:rPr lang="en-GB" sz="2400" dirty="0"/>
              <a:t>Follow your own organisations procedure, which must be in line with the Joint multi-agency safeguarding adults policy and procedure (West Yorkshire, North Yorkshire and City of York) available here:</a:t>
            </a:r>
          </a:p>
          <a:p>
            <a:pPr marL="0" indent="0">
              <a:buNone/>
            </a:pPr>
            <a:r>
              <a:rPr lang="en-GB" sz="2400" dirty="0"/>
              <a:t> </a:t>
            </a:r>
            <a:r>
              <a:rPr lang="en-GB" sz="2400" dirty="0">
                <a:hlinkClick r:id="rId4"/>
              </a:rPr>
              <a:t>NYSAB (safeguardingadults.co.uk)</a:t>
            </a:r>
            <a:endParaRPr lang="en-GB" sz="2400" dirty="0"/>
          </a:p>
          <a:p>
            <a:pPr marL="0" indent="0">
              <a:buNone/>
            </a:pPr>
            <a:endParaRPr lang="en-GB" sz="2400" b="1" dirty="0"/>
          </a:p>
          <a:p>
            <a:pPr marL="0" indent="0">
              <a:buNone/>
            </a:pPr>
            <a:r>
              <a:rPr lang="en-GB" sz="2400" b="1" dirty="0"/>
              <a:t>Raise a safeguarding concern via the online form </a:t>
            </a:r>
          </a:p>
          <a:p>
            <a:pPr marL="0" indent="0">
              <a:buNone/>
            </a:pPr>
            <a:r>
              <a:rPr lang="en-GB" sz="2400" dirty="0"/>
              <a:t>Access North Yorkshire Council’s online forms via the link below</a:t>
            </a:r>
            <a:endParaRPr lang="en-GB" sz="2400" dirty="0">
              <a:solidFill>
                <a:srgbClr val="0563C1"/>
              </a:solidFill>
              <a:hlinkClick r:id="rId3">
                <a:extLst>
                  <a:ext uri="{A12FA001-AC4F-418D-AE19-62706E023703}">
                    <ahyp:hlinkClr xmlns:ahyp="http://schemas.microsoft.com/office/drawing/2018/hyperlinkcolor" val="tx"/>
                  </a:ext>
                </a:extLst>
              </a:hlinkClick>
            </a:endParaRPr>
          </a:p>
          <a:p>
            <a:pPr marL="0" indent="0">
              <a:buNone/>
            </a:pPr>
            <a:r>
              <a:rPr lang="en-GB" sz="2400" dirty="0">
                <a:solidFill>
                  <a:srgbClr val="0563C1"/>
                </a:solidFill>
                <a:hlinkClick r:id="rId3">
                  <a:extLst>
                    <a:ext uri="{A12FA001-AC4F-418D-AE19-62706E023703}">
                      <ahyp:hlinkClr xmlns:ahyp="http://schemas.microsoft.com/office/drawing/2018/hyperlinkcolor" val="tx"/>
                    </a:ext>
                  </a:extLst>
                </a:hlinkClick>
              </a:rPr>
              <a:t>Safeguarding vulnerable adults | North Yorkshire Council</a:t>
            </a:r>
            <a:endParaRPr lang="en-GB" sz="2400" dirty="0"/>
          </a:p>
          <a:p>
            <a:pPr marL="0" indent="0">
              <a:buNone/>
            </a:pPr>
            <a:endParaRPr lang="en-GB" sz="2400" dirty="0"/>
          </a:p>
        </p:txBody>
      </p:sp>
    </p:spTree>
    <p:extLst>
      <p:ext uri="{BB962C8B-B14F-4D97-AF65-F5344CB8AC3E}">
        <p14:creationId xmlns:p14="http://schemas.microsoft.com/office/powerpoint/2010/main" val="1679859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GB" altLang="en-US" sz="2400" b="0" dirty="0"/>
              <a:t>Duty of candour and Provider responsibilities </a:t>
            </a:r>
            <a:br>
              <a:rPr lang="en-GB" altLang="en-US" sz="2400" b="0" dirty="0"/>
            </a:br>
            <a:r>
              <a:rPr lang="en-GB" altLang="en-US" sz="2400" b="0" dirty="0"/>
              <a:t>- under Organisational Safeguarding</a:t>
            </a:r>
          </a:p>
        </p:txBody>
      </p:sp>
      <p:sp>
        <p:nvSpPr>
          <p:cNvPr id="3" name="Content Placeholder 2"/>
          <p:cNvSpPr>
            <a:spLocks noGrp="1"/>
          </p:cNvSpPr>
          <p:nvPr>
            <p:ph idx="1"/>
          </p:nvPr>
        </p:nvSpPr>
        <p:spPr>
          <a:xfrm>
            <a:off x="581025" y="1825624"/>
            <a:ext cx="10772775" cy="4765675"/>
          </a:xfrm>
        </p:spPr>
        <p:txBody>
          <a:bodyPr>
            <a:noAutofit/>
          </a:bodyPr>
          <a:lstStyle/>
          <a:p>
            <a:pPr marL="0" indent="0">
              <a:buNone/>
            </a:pPr>
            <a:endParaRPr lang="en-US" sz="2400" dirty="0">
              <a:ea typeface="Arial" panose="020B0604020202020204" pitchFamily="34" charset="0"/>
              <a:cs typeface="Times New Roman" panose="02020603050405020304" pitchFamily="18" charset="0"/>
            </a:endParaRPr>
          </a:p>
          <a:p>
            <a:pPr marL="0" indent="0">
              <a:buNone/>
            </a:pPr>
            <a:r>
              <a:rPr lang="en-US" sz="2400" dirty="0">
                <a:ea typeface="Arial" panose="020B0604020202020204" pitchFamily="34" charset="0"/>
                <a:cs typeface="Times New Roman" panose="02020603050405020304" pitchFamily="18" charset="0"/>
              </a:rPr>
              <a:t>The duty of candour is to promote a culture of openness, transparency and candour in all organisations providing care and support. </a:t>
            </a:r>
          </a:p>
          <a:p>
            <a:pPr marL="0" indent="0">
              <a:buNone/>
            </a:pPr>
            <a:r>
              <a:rPr lang="en-US" sz="2400" dirty="0">
                <a:ea typeface="Arial" panose="020B0604020202020204" pitchFamily="34" charset="0"/>
                <a:cs typeface="Times New Roman" panose="02020603050405020304" pitchFamily="18" charset="0"/>
              </a:rPr>
              <a:t>The duty is part of the fundamental standard requirements for all providers. </a:t>
            </a:r>
            <a:endParaRPr lang="en-GB" sz="2400" dirty="0">
              <a:ea typeface="Arial" panose="020B0604020202020204" pitchFamily="34" charset="0"/>
              <a:cs typeface="Times New Roman" panose="02020603050405020304" pitchFamily="18" charset="0"/>
            </a:endParaRPr>
          </a:p>
          <a:p>
            <a:pPr marL="0" indent="0">
              <a:buNone/>
            </a:pPr>
            <a:r>
              <a:rPr lang="en-US" sz="2400" dirty="0">
                <a:ea typeface="Arial" panose="020B0604020202020204" pitchFamily="34" charset="0"/>
                <a:cs typeface="Times New Roman" panose="02020603050405020304" pitchFamily="18" charset="0"/>
              </a:rPr>
              <a:t>To fulfil the duty of </a:t>
            </a:r>
            <a:r>
              <a:rPr lang="en-US" sz="2400" dirty="0" err="1">
                <a:ea typeface="Arial" panose="020B0604020202020204" pitchFamily="34" charset="0"/>
                <a:cs typeface="Times New Roman" panose="02020603050405020304" pitchFamily="18" charset="0"/>
              </a:rPr>
              <a:t>candour</a:t>
            </a:r>
            <a:r>
              <a:rPr lang="en-US" sz="2400" dirty="0">
                <a:ea typeface="Arial" panose="020B0604020202020204" pitchFamily="34" charset="0"/>
                <a:cs typeface="Times New Roman" panose="02020603050405020304" pitchFamily="18" charset="0"/>
              </a:rPr>
              <a:t>, an apology must be given by the provider for the harm caused, regardless of fault, as well as being open and transparent about what has happened. </a:t>
            </a:r>
          </a:p>
          <a:p>
            <a:pPr marL="0" indent="0">
              <a:buNone/>
            </a:pPr>
            <a:r>
              <a:rPr lang="en-US" sz="2400" dirty="0">
                <a:ea typeface="Arial" panose="020B0604020202020204" pitchFamily="34" charset="0"/>
                <a:cs typeface="Times New Roman" panose="02020603050405020304" pitchFamily="18" charset="0"/>
              </a:rPr>
              <a:t>It applies to all NHS Trusts, Foundation Trusts and Special Health Authorities from October 2014 and for all other service providers or Registered Managers, from April 2015, </a:t>
            </a:r>
            <a:r>
              <a:rPr lang="en-US" sz="2400" u="sng" dirty="0">
                <a:solidFill>
                  <a:srgbClr val="0070C0"/>
                </a:solidFill>
                <a:ea typeface="Arial" panose="020B0604020202020204" pitchFamily="34" charset="0"/>
                <a:hlinkClick r:id="rId3"/>
              </a:rPr>
              <a:t>under Regulation 20 of the Health and Social Care Act 2008 Regulated Activities) Regulations 2014</a:t>
            </a:r>
            <a:r>
              <a:rPr lang="en-US" sz="2400" dirty="0">
                <a:solidFill>
                  <a:srgbClr val="0070C0"/>
                </a:solidFill>
                <a:ea typeface="Arial" panose="020B0604020202020204" pitchFamily="34" charset="0"/>
                <a:cs typeface="Times New Roman" panose="02020603050405020304" pitchFamily="18" charset="0"/>
              </a:rPr>
              <a:t>. </a:t>
            </a:r>
            <a:endParaRPr lang="en-GB" sz="2400" dirty="0">
              <a:ea typeface="Arial" panose="020B0604020202020204" pitchFamily="34" charset="0"/>
              <a:cs typeface="Times New Roman" panose="02020603050405020304" pitchFamily="18" charset="0"/>
            </a:endParaRPr>
          </a:p>
          <a:p>
            <a:pPr marL="0" indent="0">
              <a:spcBef>
                <a:spcPts val="35"/>
              </a:spcBef>
              <a:buNone/>
            </a:pPr>
            <a:r>
              <a:rPr lang="en-US" sz="2400" b="1" dirty="0">
                <a:ea typeface="Arial" panose="020B060402020202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defRPr/>
            </a:pPr>
            <a:endParaRPr lang="en-GB" sz="1800" dirty="0"/>
          </a:p>
          <a:p>
            <a:pPr marL="0" indent="0">
              <a:buNone/>
              <a:defRPr/>
            </a:pPr>
            <a:endParaRPr lang="en-US" sz="1400" dirty="0"/>
          </a:p>
          <a:p>
            <a:pPr>
              <a:defRPr/>
            </a:pPr>
            <a:endParaRPr lang="en-GB" sz="2000" dirty="0"/>
          </a:p>
        </p:txBody>
      </p:sp>
    </p:spTree>
    <p:extLst>
      <p:ext uri="{BB962C8B-B14F-4D97-AF65-F5344CB8AC3E}">
        <p14:creationId xmlns:p14="http://schemas.microsoft.com/office/powerpoint/2010/main" val="3854230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GB" altLang="en-US" sz="2400" b="0" dirty="0"/>
              <a:t>North Yorkshire Council</a:t>
            </a:r>
          </a:p>
        </p:txBody>
      </p:sp>
      <p:sp>
        <p:nvSpPr>
          <p:cNvPr id="3" name="Content Placeholder 2"/>
          <p:cNvSpPr>
            <a:spLocks noGrp="1"/>
          </p:cNvSpPr>
          <p:nvPr>
            <p:ph idx="1"/>
          </p:nvPr>
        </p:nvSpPr>
        <p:spPr>
          <a:xfrm>
            <a:off x="581025" y="1825624"/>
            <a:ext cx="10772775" cy="4765675"/>
          </a:xfrm>
        </p:spPr>
        <p:txBody>
          <a:bodyPr>
            <a:noAutofit/>
          </a:bodyPr>
          <a:lstStyle/>
          <a:p>
            <a:pPr marL="0" indent="0">
              <a:buNone/>
              <a:defRPr/>
            </a:pPr>
            <a:r>
              <a:rPr lang="en-GB" sz="2000" dirty="0"/>
              <a:t>North Yorkshire Council is the lead organisation which will coordinate the Organisational Safeguarding response, under the procedure.</a:t>
            </a:r>
          </a:p>
          <a:p>
            <a:pPr marL="0" indent="0">
              <a:buNone/>
              <a:defRPr/>
            </a:pPr>
            <a:endParaRPr lang="en-GB" sz="2000" dirty="0"/>
          </a:p>
          <a:p>
            <a:pPr marL="0" indent="0">
              <a:buNone/>
              <a:defRPr/>
            </a:pPr>
            <a:r>
              <a:rPr lang="en-GB" sz="2000" b="1" dirty="0"/>
              <a:t>Service Manager (Adult Social Care, NYC)</a:t>
            </a:r>
            <a:r>
              <a:rPr lang="en-GB" sz="2000" dirty="0"/>
              <a:t>,</a:t>
            </a:r>
          </a:p>
          <a:p>
            <a:pPr lvl="1">
              <a:defRPr/>
            </a:pPr>
            <a:r>
              <a:rPr lang="en-GB" sz="2000" dirty="0"/>
              <a:t>Will work closely with the Quality Team when making the decision to progress into Organisational Safeguarding procedures;</a:t>
            </a:r>
          </a:p>
          <a:p>
            <a:pPr lvl="1">
              <a:defRPr/>
            </a:pPr>
            <a:r>
              <a:rPr lang="en-GB" sz="2000" dirty="0"/>
              <a:t>Coordinate the organisational safeguarding and chair meetings </a:t>
            </a:r>
          </a:p>
          <a:p>
            <a:pPr lvl="1">
              <a:defRPr/>
            </a:pPr>
            <a:r>
              <a:rPr lang="en-GB" sz="2000" dirty="0"/>
              <a:t>Communicate with all partner organisations. </a:t>
            </a:r>
          </a:p>
          <a:p>
            <a:pPr marL="457200" lvl="1" indent="0">
              <a:buNone/>
              <a:defRPr/>
            </a:pPr>
            <a:endParaRPr lang="en-GB" sz="2000" dirty="0"/>
          </a:p>
          <a:p>
            <a:pPr marL="0" indent="0">
              <a:buNone/>
              <a:defRPr/>
            </a:pPr>
            <a:r>
              <a:rPr lang="en-GB" sz="2000" b="1" dirty="0"/>
              <a:t>Quality Team (Health and Adult Services, NYC) </a:t>
            </a:r>
          </a:p>
          <a:p>
            <a:pPr lvl="1">
              <a:defRPr/>
            </a:pPr>
            <a:r>
              <a:rPr lang="en-GB" sz="2000" dirty="0"/>
              <a:t>Will work closely with the Service Manager and be involved in the decision making and will attend all meetings regarding Organisational Safeguarding.</a:t>
            </a:r>
          </a:p>
          <a:p>
            <a:pPr marL="0" indent="0">
              <a:buNone/>
              <a:defRPr/>
            </a:pPr>
            <a:endParaRPr lang="en-GB" sz="2000" dirty="0"/>
          </a:p>
        </p:txBody>
      </p:sp>
    </p:spTree>
    <p:extLst>
      <p:ext uri="{BB962C8B-B14F-4D97-AF65-F5344CB8AC3E}">
        <p14:creationId xmlns:p14="http://schemas.microsoft.com/office/powerpoint/2010/main" val="2133626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FD4F-7CAB-B88F-0088-FA809409C122}"/>
              </a:ext>
            </a:extLst>
          </p:cNvPr>
          <p:cNvSpPr>
            <a:spLocks noGrp="1"/>
          </p:cNvSpPr>
          <p:nvPr>
            <p:ph type="title"/>
          </p:nvPr>
        </p:nvSpPr>
        <p:spPr>
          <a:xfrm>
            <a:off x="620785" y="365125"/>
            <a:ext cx="10262099" cy="1325563"/>
          </a:xfrm>
        </p:spPr>
        <p:txBody>
          <a:bodyPr>
            <a:normAutofit/>
          </a:bodyPr>
          <a:lstStyle/>
          <a:p>
            <a:r>
              <a:rPr lang="en-GB" sz="2400" b="0" dirty="0"/>
              <a:t>Care Quality Commission (CQC) </a:t>
            </a:r>
          </a:p>
        </p:txBody>
      </p:sp>
      <p:sp>
        <p:nvSpPr>
          <p:cNvPr id="3" name="Content Placeholder 2">
            <a:extLst>
              <a:ext uri="{FF2B5EF4-FFF2-40B4-BE49-F238E27FC236}">
                <a16:creationId xmlns:a16="http://schemas.microsoft.com/office/drawing/2014/main" id="{D0484A94-FC4F-9963-A492-F3A0CEBB4D62}"/>
              </a:ext>
            </a:extLst>
          </p:cNvPr>
          <p:cNvSpPr>
            <a:spLocks noGrp="1"/>
          </p:cNvSpPr>
          <p:nvPr>
            <p:ph idx="1"/>
          </p:nvPr>
        </p:nvSpPr>
        <p:spPr/>
        <p:txBody>
          <a:bodyPr>
            <a:normAutofit/>
          </a:bodyPr>
          <a:lstStyle/>
          <a:p>
            <a:pPr marL="0" indent="0">
              <a:buNone/>
            </a:pPr>
            <a:r>
              <a:rPr lang="en-GB" sz="2400" dirty="0"/>
              <a:t>The Care Quality Commission (CQC) has civil and criminal enforcement powers. </a:t>
            </a:r>
          </a:p>
          <a:p>
            <a:pPr marL="0" indent="0">
              <a:buNone/>
            </a:pPr>
            <a:endParaRPr lang="en-GB" sz="2400" dirty="0"/>
          </a:p>
          <a:p>
            <a:pPr marL="0" indent="0">
              <a:buNone/>
            </a:pPr>
            <a:r>
              <a:rPr lang="en-GB" sz="2400" dirty="0"/>
              <a:t>The CQC’s role is to monitor, inspect and regulate services to make sure they meet the fundamental standards of quality and safety. </a:t>
            </a:r>
          </a:p>
          <a:p>
            <a:pPr marL="0" indent="0">
              <a:buNone/>
            </a:pPr>
            <a:endParaRPr lang="en-GB" sz="2400" dirty="0"/>
          </a:p>
          <a:p>
            <a:pPr marL="0" indent="0">
              <a:buNone/>
            </a:pPr>
            <a:r>
              <a:rPr lang="en-GB" sz="2400" dirty="0"/>
              <a:t>For safeguarding, they will do this by checking that care providers have effective systems and processes to help keep children and adults safe from abuse and neglect. </a:t>
            </a:r>
          </a:p>
          <a:p>
            <a:pPr marL="0" indent="0">
              <a:buNone/>
            </a:pPr>
            <a:r>
              <a:rPr lang="en-GB" sz="2400" dirty="0"/>
              <a:t>See this link to the CQC website: </a:t>
            </a:r>
            <a:r>
              <a:rPr lang="en-GB" sz="2400" dirty="0">
                <a:hlinkClick r:id="rId3"/>
              </a:rPr>
              <a:t>https://www.cqc.org.uk/</a:t>
            </a:r>
            <a:endParaRPr lang="en-GB" sz="2400" dirty="0"/>
          </a:p>
          <a:p>
            <a:pPr marL="0" indent="0">
              <a:buNone/>
            </a:pPr>
            <a:endParaRPr lang="en-GB" dirty="0"/>
          </a:p>
        </p:txBody>
      </p:sp>
    </p:spTree>
    <p:extLst>
      <p:ext uri="{BB962C8B-B14F-4D97-AF65-F5344CB8AC3E}">
        <p14:creationId xmlns:p14="http://schemas.microsoft.com/office/powerpoint/2010/main" val="3763716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GB" altLang="en-US" sz="2400" b="0" dirty="0"/>
              <a:t>Partner  Organisations involved in Organisational Safeguarding</a:t>
            </a:r>
            <a:br>
              <a:rPr lang="en-GB" altLang="en-US" sz="2400" b="0" dirty="0"/>
            </a:br>
            <a:endParaRPr lang="en-GB" altLang="en-US" sz="2400" b="0" dirty="0"/>
          </a:p>
        </p:txBody>
      </p:sp>
      <p:sp>
        <p:nvSpPr>
          <p:cNvPr id="3" name="Content Placeholder 2"/>
          <p:cNvSpPr>
            <a:spLocks noGrp="1"/>
          </p:cNvSpPr>
          <p:nvPr>
            <p:ph idx="1"/>
          </p:nvPr>
        </p:nvSpPr>
        <p:spPr>
          <a:xfrm>
            <a:off x="709612" y="1912251"/>
            <a:ext cx="10772775" cy="4765675"/>
          </a:xfrm>
        </p:spPr>
        <p:txBody>
          <a:bodyPr>
            <a:noAutofit/>
          </a:bodyPr>
          <a:lstStyle/>
          <a:p>
            <a:pPr marL="0" lvl="0" indent="0">
              <a:buNone/>
            </a:pPr>
            <a:r>
              <a:rPr lang="en-US" sz="2000" dirty="0">
                <a:effectLst/>
                <a:latin typeface="Arial" panose="020B0604020202020204" pitchFamily="34" charset="0"/>
                <a:ea typeface="Arial" panose="020B0604020202020204" pitchFamily="34" charset="0"/>
                <a:cs typeface="Times New Roman" panose="02020603050405020304" pitchFamily="18" charset="0"/>
              </a:rPr>
              <a:t>A range of partner organisations may be involved in organisational safeguarding. </a:t>
            </a:r>
          </a:p>
          <a:p>
            <a:pPr marL="0" lvl="0" indent="0">
              <a:buNone/>
            </a:pPr>
            <a:r>
              <a:rPr lang="en-US" sz="2000" dirty="0">
                <a:effectLst/>
                <a:latin typeface="Arial" panose="020B0604020202020204" pitchFamily="34" charset="0"/>
                <a:ea typeface="Arial" panose="020B0604020202020204" pitchFamily="34" charset="0"/>
                <a:cs typeface="Times New Roman" panose="02020603050405020304" pitchFamily="18" charset="0"/>
              </a:rPr>
              <a:t>There will be a range of </a:t>
            </a:r>
            <a:r>
              <a:rPr lang="en-US" sz="2000" dirty="0">
                <a:ea typeface="Arial" panose="020B0604020202020204" pitchFamily="34" charset="0"/>
                <a:cs typeface="Times New Roman" panose="02020603050405020304" pitchFamily="18" charset="0"/>
              </a:rPr>
              <a:t>i</a:t>
            </a:r>
            <a:r>
              <a:rPr lang="en-US" sz="2000" dirty="0">
                <a:effectLst/>
                <a:latin typeface="Arial" panose="020B0604020202020204" pitchFamily="34" charset="0"/>
                <a:ea typeface="Arial" panose="020B0604020202020204" pitchFamily="34" charset="0"/>
                <a:cs typeface="Times New Roman" panose="02020603050405020304" pitchFamily="18" charset="0"/>
              </a:rPr>
              <a:t>nterventions and support to the provider, which includes the following</a:t>
            </a:r>
            <a:r>
              <a:rPr lang="en-US" sz="2000" dirty="0">
                <a:ea typeface="Arial" panose="020B0604020202020204" pitchFamily="34" charset="0"/>
                <a:cs typeface="Times New Roman" panose="02020603050405020304" pitchFamily="18" charset="0"/>
              </a:rPr>
              <a:t>.</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buFont typeface="Courier New" panose="02070309020205020404" pitchFamily="49" charset="0"/>
              <a:buChar char="o"/>
            </a:pPr>
            <a:r>
              <a:rPr lang="en-US" sz="2000" dirty="0">
                <a:effectLst/>
                <a:latin typeface="Arial" panose="020B0604020202020204" pitchFamily="34" charset="0"/>
                <a:ea typeface="Arial" panose="020B0604020202020204" pitchFamily="34" charset="0"/>
                <a:cs typeface="Times New Roman" panose="02020603050405020304" pitchFamily="18" charset="0"/>
              </a:rPr>
              <a:t>Quality Market interventions (via the Quality Pathway)</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buFont typeface="Courier New" panose="02070309020205020404" pitchFamily="49" charset="0"/>
              <a:buChar char="o"/>
            </a:pPr>
            <a:r>
              <a:rPr lang="en-US" sz="2000" dirty="0">
                <a:effectLst/>
                <a:latin typeface="Arial" panose="020B0604020202020204" pitchFamily="34" charset="0"/>
                <a:ea typeface="Arial" panose="020B0604020202020204" pitchFamily="34" charset="0"/>
                <a:cs typeface="Times New Roman" panose="02020603050405020304" pitchFamily="18" charset="0"/>
              </a:rPr>
              <a:t>Commissioners of Healthcare, </a:t>
            </a:r>
            <a:r>
              <a:rPr lang="en-US" sz="2000" dirty="0">
                <a:ea typeface="Arial" panose="020B0604020202020204" pitchFamily="34" charset="0"/>
                <a:cs typeface="Times New Roman" panose="02020603050405020304" pitchFamily="18" charset="0"/>
              </a:rPr>
              <a:t>Integrated Care Board, who will liaise with primary health, as appropriate</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buFont typeface="Courier New" panose="02070309020205020404" pitchFamily="49" charset="0"/>
              <a:buChar char="o"/>
            </a:pPr>
            <a:r>
              <a:rPr lang="en-US" sz="2000" dirty="0">
                <a:effectLst/>
                <a:latin typeface="Arial" panose="020B0604020202020204" pitchFamily="34" charset="0"/>
                <a:ea typeface="Arial" panose="020B0604020202020204" pitchFamily="34" charset="0"/>
                <a:cs typeface="Times New Roman" panose="02020603050405020304" pitchFamily="18" charset="0"/>
              </a:rPr>
              <a:t>Infection Prevention Control (IPC)</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buFont typeface="Courier New" panose="02070309020205020404" pitchFamily="49" charset="0"/>
              <a:buChar char="o"/>
            </a:pPr>
            <a:r>
              <a:rPr lang="en-US" sz="2000" dirty="0">
                <a:effectLst/>
                <a:latin typeface="Arial" panose="020B0604020202020204" pitchFamily="34" charset="0"/>
                <a:ea typeface="Arial" panose="020B0604020202020204" pitchFamily="34" charset="0"/>
                <a:cs typeface="Times New Roman" panose="02020603050405020304" pitchFamily="18" charset="0"/>
              </a:rPr>
              <a:t>Serious Incidents or Reporting of Injuries, Diseases and Dangerous Occurrences Regulations 2013, RIDDOR Health and Safety Executive, HSE)</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buFont typeface="Courier New" panose="02070309020205020404" pitchFamily="49" charset="0"/>
              <a:buChar char="o"/>
            </a:pPr>
            <a:r>
              <a:rPr lang="en-US" sz="2000" dirty="0">
                <a:effectLst/>
                <a:latin typeface="Arial" panose="020B0604020202020204" pitchFamily="34" charset="0"/>
                <a:ea typeface="Arial" panose="020B0604020202020204" pitchFamily="34" charset="0"/>
                <a:cs typeface="Times New Roman" panose="02020603050405020304" pitchFamily="18" charset="0"/>
              </a:rPr>
              <a:t>Secondary health, as appropriate</a:t>
            </a:r>
          </a:p>
          <a:p>
            <a:pPr marL="800100" lvl="1" indent="-342900">
              <a:buFont typeface="Courier New" panose="02070309020205020404" pitchFamily="49" charset="0"/>
              <a:buChar char="o"/>
            </a:pPr>
            <a:r>
              <a:rPr lang="en-US" sz="2000" dirty="0">
                <a:ea typeface="Arial" panose="020B0604020202020204" pitchFamily="34" charset="0"/>
                <a:cs typeface="Times New Roman" panose="02020603050405020304" pitchFamily="18" charset="0"/>
              </a:rPr>
              <a:t>North Yorkshire Fire and Rescue. </a:t>
            </a:r>
          </a:p>
          <a:p>
            <a:pPr marL="457200" lvl="1" indent="0">
              <a:buNone/>
            </a:pPr>
            <a:endParaRPr lang="en-US" sz="2000" dirty="0">
              <a:ea typeface="Arial" panose="020B0604020202020204" pitchFamily="34" charset="0"/>
              <a:cs typeface="Times New Roman" panose="02020603050405020304" pitchFamily="18" charset="0"/>
            </a:endParaRPr>
          </a:p>
          <a:p>
            <a:pPr marL="457200" lvl="1" indent="0">
              <a:buNone/>
            </a:pPr>
            <a:r>
              <a:rPr lang="en-US" sz="2000" dirty="0">
                <a:ea typeface="Arial" panose="020B0604020202020204" pitchFamily="34" charset="0"/>
                <a:cs typeface="Times New Roman" panose="02020603050405020304" pitchFamily="18" charset="0"/>
              </a:rPr>
              <a:t>N.b. this list is not exhaustive</a:t>
            </a:r>
            <a:endParaRPr lang="en-GB" sz="2000" dirty="0">
              <a:ea typeface="Arial" panose="020B0604020202020204" pitchFamily="34" charset="0"/>
              <a:cs typeface="Times New Roman" panose="02020603050405020304" pitchFamily="18" charset="0"/>
            </a:endParaRPr>
          </a:p>
          <a:p>
            <a:pPr marL="800100" lvl="1" indent="-342900">
              <a:buFont typeface="Courier New" panose="02070309020205020404" pitchFamily="49" charset="0"/>
              <a:buChar char="o"/>
            </a:pP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55145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284" y="365125"/>
            <a:ext cx="10515600" cy="1325563"/>
          </a:xfrm>
        </p:spPr>
        <p:txBody>
          <a:bodyPr>
            <a:normAutofit/>
          </a:bodyPr>
          <a:lstStyle/>
          <a:p>
            <a:r>
              <a:rPr lang="en-GB" sz="2400" b="0" dirty="0"/>
              <a:t>Organisational Safeguarding </a:t>
            </a:r>
            <a:br>
              <a:rPr lang="en-GB" sz="2400" b="0" dirty="0"/>
            </a:br>
            <a:r>
              <a:rPr lang="en-GB" sz="2400" b="0" dirty="0"/>
              <a:t>Five staged approach</a:t>
            </a:r>
          </a:p>
        </p:txBody>
      </p:sp>
      <p:sp>
        <p:nvSpPr>
          <p:cNvPr id="3" name="Content Placeholder 2"/>
          <p:cNvSpPr>
            <a:spLocks noGrp="1"/>
          </p:cNvSpPr>
          <p:nvPr>
            <p:ph idx="1"/>
          </p:nvPr>
        </p:nvSpPr>
        <p:spPr>
          <a:xfrm>
            <a:off x="838200" y="1879090"/>
            <a:ext cx="10515600" cy="4351338"/>
          </a:xfrm>
        </p:spPr>
        <p:txBody>
          <a:bodyPr>
            <a:normAutofit/>
          </a:bodyPr>
          <a:lstStyle/>
          <a:p>
            <a:pPr marL="0" indent="0">
              <a:buNone/>
            </a:pPr>
            <a:endParaRPr lang="en-GB" dirty="0"/>
          </a:p>
          <a:p>
            <a:endParaRPr lang="en-GB" dirty="0"/>
          </a:p>
        </p:txBody>
      </p:sp>
      <p:pic>
        <p:nvPicPr>
          <p:cNvPr id="4" name="Picture 3"/>
          <p:cNvPicPr>
            <a:picLocks noChangeAspect="1"/>
          </p:cNvPicPr>
          <p:nvPr/>
        </p:nvPicPr>
        <p:blipFill>
          <a:blip r:embed="rId3"/>
          <a:stretch>
            <a:fillRect/>
          </a:stretch>
        </p:blipFill>
        <p:spPr>
          <a:xfrm>
            <a:off x="1559169" y="2183225"/>
            <a:ext cx="9073661" cy="4569267"/>
          </a:xfrm>
          <a:prstGeom prst="rect">
            <a:avLst/>
          </a:prstGeom>
        </p:spPr>
      </p:pic>
    </p:spTree>
    <p:extLst>
      <p:ext uri="{BB962C8B-B14F-4D97-AF65-F5344CB8AC3E}">
        <p14:creationId xmlns:p14="http://schemas.microsoft.com/office/powerpoint/2010/main" val="2378859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Stage 1: Decision to initiate organisational safeguarding</a:t>
            </a:r>
          </a:p>
        </p:txBody>
      </p:sp>
      <p:graphicFrame>
        <p:nvGraphicFramePr>
          <p:cNvPr id="5" name="Content Placeholder 4">
            <a:extLst>
              <a:ext uri="{FF2B5EF4-FFF2-40B4-BE49-F238E27FC236}">
                <a16:creationId xmlns:a16="http://schemas.microsoft.com/office/drawing/2014/main" id="{CC4A5316-780E-7A47-8735-FB4EF59E8E9D}"/>
              </a:ext>
            </a:extLst>
          </p:cNvPr>
          <p:cNvGraphicFramePr>
            <a:graphicFrameLocks noGrp="1"/>
          </p:cNvGraphicFramePr>
          <p:nvPr>
            <p:ph idx="1"/>
            <p:extLst>
              <p:ext uri="{D42A27DB-BD31-4B8C-83A1-F6EECF244321}">
                <p14:modId xmlns:p14="http://schemas.microsoft.com/office/powerpoint/2010/main" val="456986900"/>
              </p:ext>
            </p:extLst>
          </p:nvPr>
        </p:nvGraphicFramePr>
        <p:xfrm>
          <a:off x="838200" y="186213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2038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CA28-3584-46DD-87B5-9365338A4EEA}"/>
              </a:ext>
            </a:extLst>
          </p:cNvPr>
          <p:cNvSpPr>
            <a:spLocks noGrp="1"/>
          </p:cNvSpPr>
          <p:nvPr>
            <p:ph type="title"/>
          </p:nvPr>
        </p:nvSpPr>
        <p:spPr>
          <a:xfrm>
            <a:off x="866775" y="365125"/>
            <a:ext cx="10044684" cy="1325563"/>
          </a:xfrm>
        </p:spPr>
        <p:txBody>
          <a:bodyPr>
            <a:normAutofit/>
          </a:bodyPr>
          <a:lstStyle/>
          <a:p>
            <a:r>
              <a:rPr lang="en-GB" sz="2800" b="0" dirty="0"/>
              <a:t>Police involvement</a:t>
            </a:r>
          </a:p>
        </p:txBody>
      </p:sp>
      <p:sp>
        <p:nvSpPr>
          <p:cNvPr id="3" name="Content Placeholder 2">
            <a:extLst>
              <a:ext uri="{FF2B5EF4-FFF2-40B4-BE49-F238E27FC236}">
                <a16:creationId xmlns:a16="http://schemas.microsoft.com/office/drawing/2014/main" id="{E85B70B8-8744-4C1D-BEE7-ED2C12DDE110}"/>
              </a:ext>
            </a:extLst>
          </p:cNvPr>
          <p:cNvSpPr>
            <a:spLocks noGrp="1"/>
          </p:cNvSpPr>
          <p:nvPr>
            <p:ph idx="1"/>
          </p:nvPr>
        </p:nvSpPr>
        <p:spPr>
          <a:xfrm>
            <a:off x="685800" y="1861836"/>
            <a:ext cx="10744200" cy="4862813"/>
          </a:xfrm>
        </p:spPr>
        <p:txBody>
          <a:bodyPr>
            <a:normAutofit fontScale="92500" lnSpcReduction="10000"/>
          </a:bodyPr>
          <a:lstStyle/>
          <a:p>
            <a:pPr marL="0" indent="0">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The police must be notified in the first instance of any safeguarding concerns regarding abuse or neglect where there is a concern that a crime has been committed. </a:t>
            </a:r>
          </a:p>
          <a:p>
            <a:pPr marL="0" indent="0">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The Police will decide on what action to take.</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lgn="just">
              <a:buNone/>
            </a:pPr>
            <a:r>
              <a:rPr lang="en-US" sz="1800" spc="-5" dirty="0">
                <a:effectLst/>
                <a:latin typeface="Arial" panose="020B0604020202020204" pitchFamily="34" charset="0"/>
                <a:ea typeface="Arial" panose="020B0604020202020204" pitchFamily="34" charset="0"/>
                <a:cs typeface="Times New Roman" panose="02020603050405020304" pitchFamily="18" charset="0"/>
              </a:rPr>
              <a:t>As much information should be shared with the provider as possible </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without compromising any subsequent lines of enquiry. </a:t>
            </a:r>
          </a:p>
          <a:p>
            <a:pPr marL="0" indent="0" algn="just">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For more information regarding criminal </a:t>
            </a:r>
            <a:r>
              <a:rPr lang="en-US" sz="1800" spc="-5" dirty="0">
                <a:effectLst/>
                <a:latin typeface="Arial" panose="020B0604020202020204" pitchFamily="34" charset="0"/>
                <a:ea typeface="Arial" panose="020B0604020202020204" pitchFamily="34" charset="0"/>
                <a:cs typeface="Times New Roman" panose="02020603050405020304" pitchFamily="18" charset="0"/>
              </a:rPr>
              <a:t>investigations</a:t>
            </a:r>
            <a:r>
              <a:rPr lang="en-US" sz="1800" spc="15" dirty="0">
                <a:effectLst/>
                <a:latin typeface="Arial" panose="020B0604020202020204" pitchFamily="34" charset="0"/>
                <a:ea typeface="Arial" panose="020B0604020202020204" pitchFamily="34" charset="0"/>
                <a:cs typeface="Times New Roman" panose="02020603050405020304" pitchFamily="18" charset="0"/>
              </a:rPr>
              <a:t> – </a:t>
            </a:r>
            <a:r>
              <a:rPr lang="en-US" sz="1800" u="sng" spc="1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3"/>
              </a:rPr>
              <a:t>See Joint Multi-Agency Safeguarding Adults Policy and Procedures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73660" indent="0" algn="just">
              <a:spcAft>
                <a:spcPts val="0"/>
              </a:spcAft>
              <a:buNone/>
            </a:pPr>
            <a:r>
              <a:rPr lang="en-US" sz="1800" dirty="0">
                <a:effectLst/>
                <a:latin typeface="Arial" panose="020B0604020202020204" pitchFamily="34" charset="0"/>
                <a:ea typeface="Arial" panose="020B0604020202020204" pitchFamily="34" charset="0"/>
                <a:cs typeface="Arial" panose="020B0604020202020204" pitchFamily="34" charset="0"/>
              </a:rPr>
              <a:t>Possible offences which may apply, include the specific offences, as follows: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R="73660" lvl="1" algn="just"/>
            <a:r>
              <a:rPr lang="en-US" sz="1400"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hlinkClick r:id="rId4"/>
              </a:rPr>
              <a:t>Section 44 of the Mental Capacity Act 2005</a:t>
            </a:r>
            <a:r>
              <a:rPr lang="en-US" sz="1400" dirty="0">
                <a:effectLst/>
                <a:latin typeface="Arial" panose="020B0604020202020204" pitchFamily="34" charset="0"/>
                <a:ea typeface="Calibri" panose="020F0502020204030204" pitchFamily="34" charset="0"/>
                <a:cs typeface="Times New Roman" panose="02020603050405020304" pitchFamily="18" charset="0"/>
              </a:rPr>
              <a:t> makes it a specific criminal offence to willfully ill-treat or neglect a person who lacks capacity.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400"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hlinkClick r:id="rId5"/>
              </a:rPr>
              <a:t>Section 127 of the Mental Health Act 1983</a:t>
            </a:r>
            <a:r>
              <a:rPr lang="en-US" sz="1400" dirty="0">
                <a:effectLst/>
                <a:latin typeface="Arial" panose="020B0604020202020204" pitchFamily="34" charset="0"/>
                <a:ea typeface="Calibri" panose="020F0502020204030204" pitchFamily="34" charset="0"/>
                <a:cs typeface="Times New Roman" panose="02020603050405020304" pitchFamily="18" charset="0"/>
              </a:rPr>
              <a:t> creates an offence in relation to staff employed in hospitals or mental health nursing homes where there is ill-treatment or willful neglect.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lvl="1"/>
            <a:r>
              <a:rPr lang="en-US" sz="1400" dirty="0">
                <a:effectLst/>
                <a:latin typeface="Arial" panose="020B0604020202020204" pitchFamily="34" charset="0"/>
                <a:ea typeface="Calibri" panose="020F0502020204030204" pitchFamily="34" charset="0"/>
                <a:cs typeface="Times New Roman" panose="02020603050405020304" pitchFamily="18" charset="0"/>
              </a:rPr>
              <a:t>Sections 20 to 25 of the </a:t>
            </a:r>
            <a:r>
              <a:rPr lang="en-US" sz="1400"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hlinkClick r:id="rId6"/>
              </a:rPr>
              <a:t>Criminal Justice and Courts Act 2015</a:t>
            </a:r>
            <a:r>
              <a:rPr lang="en-US" sz="1400" dirty="0">
                <a:effectLst/>
                <a:latin typeface="Arial" panose="020B0604020202020204" pitchFamily="34" charset="0"/>
                <a:ea typeface="Calibri" panose="020F0502020204030204" pitchFamily="34" charset="0"/>
                <a:cs typeface="Times New Roman" panose="02020603050405020304" pitchFamily="18" charset="0"/>
              </a:rPr>
              <a:t> relate to offences by care workers and care providers.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sz="1800" dirty="0">
                <a:ea typeface="Calibri" panose="020F0502020204030204" pitchFamily="34" charset="0"/>
                <a:cs typeface="Times New Roman" panose="02020603050405020304" pitchFamily="18" charset="0"/>
              </a:rPr>
              <a:t>The </a:t>
            </a:r>
            <a:r>
              <a:rPr lang="en-US" sz="1800" dirty="0">
                <a:effectLst/>
                <a:latin typeface="Arial" panose="020B0604020202020204" pitchFamily="34" charset="0"/>
                <a:ea typeface="Calibri" panose="020F0502020204030204" pitchFamily="34" charset="0"/>
                <a:cs typeface="Times New Roman" panose="02020603050405020304" pitchFamily="18" charset="0"/>
              </a:rPr>
              <a:t>Vulnerable Assessment Team, (VAT) North Yorkshire Police are the agreed point of contact for Adult Social Care when responding to concerns </a:t>
            </a:r>
            <a:r>
              <a:rPr lang="en-US" sz="1800" dirty="0">
                <a:ea typeface="Calibri" panose="020F0502020204030204" pitchFamily="34" charset="0"/>
                <a:cs typeface="Times New Roman" panose="02020603050405020304" pitchFamily="18" charset="0"/>
              </a:rPr>
              <a:t>regarding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o</a:t>
            </a:r>
            <a:r>
              <a:rPr lang="en-US" sz="1800" dirty="0">
                <a:effectLst/>
                <a:latin typeface="Arial" panose="020B0604020202020204" pitchFamily="34" charset="0"/>
                <a:ea typeface="Calibri" panose="020F0502020204030204" pitchFamily="34" charset="0"/>
                <a:cs typeface="Times New Roman" panose="02020603050405020304" pitchFamily="18" charset="0"/>
              </a:rPr>
              <a:t>rganisational safeguarding.</a:t>
            </a:r>
          </a:p>
          <a:p>
            <a:pPr marL="0" indent="0">
              <a:buNone/>
            </a:pPr>
            <a:endParaRPr lang="en-GB" sz="1800" dirty="0">
              <a:effectLst/>
              <a:ea typeface="Calibri" panose="020F0502020204030204" pitchFamily="34" charset="0"/>
            </a:endParaRPr>
          </a:p>
          <a:p>
            <a:pPr marL="0" indent="0">
              <a:buNone/>
            </a:pPr>
            <a:r>
              <a:rPr lang="en-US" sz="1800" dirty="0">
                <a:effectLst/>
                <a:ea typeface="Arial" panose="020B0604020202020204" pitchFamily="34" charset="0"/>
              </a:rPr>
              <a:t> </a:t>
            </a:r>
            <a:endParaRPr lang="en-GB" sz="1800" dirty="0">
              <a:effectLst/>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198582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923" y="259417"/>
            <a:ext cx="10653183" cy="1448613"/>
          </a:xfrm>
        </p:spPr>
        <p:txBody>
          <a:bodyPr>
            <a:normAutofit/>
          </a:bodyPr>
          <a:lstStyle/>
          <a:p>
            <a:r>
              <a:rPr lang="en-GB" sz="2400" dirty="0"/>
              <a:t>Risk Assessment and RAG Rating within Organisational Safeguarding </a:t>
            </a:r>
          </a:p>
        </p:txBody>
      </p:sp>
      <p:graphicFrame>
        <p:nvGraphicFramePr>
          <p:cNvPr id="6" name="Table 5"/>
          <p:cNvGraphicFramePr>
            <a:graphicFrameLocks noGrp="1"/>
          </p:cNvGraphicFramePr>
          <p:nvPr>
            <p:extLst>
              <p:ext uri="{D42A27DB-BD31-4B8C-83A1-F6EECF244321}">
                <p14:modId xmlns:p14="http://schemas.microsoft.com/office/powerpoint/2010/main" val="3877677358"/>
              </p:ext>
            </p:extLst>
          </p:nvPr>
        </p:nvGraphicFramePr>
        <p:xfrm>
          <a:off x="96253" y="1811549"/>
          <a:ext cx="12023861" cy="4826365"/>
        </p:xfrm>
        <a:graphic>
          <a:graphicData uri="http://schemas.openxmlformats.org/drawingml/2006/table">
            <a:tbl>
              <a:tblPr firstRow="1" firstCol="1" bandRow="1"/>
              <a:tblGrid>
                <a:gridCol w="1275347">
                  <a:extLst>
                    <a:ext uri="{9D8B030D-6E8A-4147-A177-3AD203B41FA5}">
                      <a16:colId xmlns:a16="http://schemas.microsoft.com/office/drawing/2014/main" val="1267780796"/>
                    </a:ext>
                  </a:extLst>
                </a:gridCol>
                <a:gridCol w="2065020">
                  <a:extLst>
                    <a:ext uri="{9D8B030D-6E8A-4147-A177-3AD203B41FA5}">
                      <a16:colId xmlns:a16="http://schemas.microsoft.com/office/drawing/2014/main" val="347276201"/>
                    </a:ext>
                  </a:extLst>
                </a:gridCol>
                <a:gridCol w="8683494">
                  <a:extLst>
                    <a:ext uri="{9D8B030D-6E8A-4147-A177-3AD203B41FA5}">
                      <a16:colId xmlns:a16="http://schemas.microsoft.com/office/drawing/2014/main" val="671645588"/>
                    </a:ext>
                  </a:extLst>
                </a:gridCol>
              </a:tblGrid>
              <a:tr h="426325">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Level of Risk (RAG)</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25993" marR="2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Impact of people using the service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25993" marR="2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Indicative frequency of monitoring</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25993" marR="2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152294110"/>
                  </a:ext>
                </a:extLst>
              </a:tr>
              <a:tr h="1692954">
                <a:tc rowSpan="2">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 Red </a:t>
                      </a:r>
                    </a:p>
                  </a:txBody>
                  <a:tcPr marL="25993" marR="2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People who use the service are not protected from unsafe or inappropriate care. The provision of care does not meet quality &amp; safety standards. </a:t>
                      </a:r>
                    </a:p>
                  </a:txBody>
                  <a:tcPr marL="25993" marR="2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Following suspension from the Approved Provider List (APL) or Block Contract, a formal meeting will be undertaken with the provider and the provider will produce a Provider Improvement Plan. </a:t>
                      </a:r>
                    </a:p>
                    <a:p>
                      <a:pPr algn="l">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Where a Provider Improvement Plan is already in place this will be monitored, and further meetings will be held until the Provider Improvement Plan is met. </a:t>
                      </a:r>
                    </a:p>
                    <a:p>
                      <a:pPr algn="l">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Monitoring  will be undertaken via the Multi-Agency Quality and Market Support  Review Board,  as well as monitoring improvements in quality, by the Quality Team., which may include announced and unannounced Quality Improvement Visits, self-assessments and feedback from professionals, people who use services, their families, representative or advocate, will be sought, where possible.</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62370918"/>
                  </a:ext>
                </a:extLst>
              </a:tr>
              <a:tr h="45885">
                <a:tc vMerge="1">
                  <a:txBody>
                    <a:bodyPr/>
                    <a:lstStyle/>
                    <a:p>
                      <a:endParaRPr lang="en-GB"/>
                    </a:p>
                  </a:txBody>
                  <a:tcPr/>
                </a:tc>
                <a:tc vMerge="1">
                  <a:txBody>
                    <a:bodyPr/>
                    <a:lstStyle/>
                    <a:p>
                      <a:endParaRPr lang="en-GB"/>
                    </a:p>
                  </a:txBody>
                  <a:tcPr/>
                </a:tc>
                <a:tc>
                  <a:txBody>
                    <a:bodyPr/>
                    <a:lstStyle/>
                    <a:p>
                      <a:pPr>
                        <a:lnSpc>
                          <a:spcPct val="107000"/>
                        </a:lnSpc>
                        <a:spcAft>
                          <a:spcPts val="0"/>
                        </a:spcAft>
                      </a:pP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25993" marR="2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237347"/>
                  </a:ext>
                </a:extLst>
              </a:tr>
              <a:tr h="1790738">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Amber</a:t>
                      </a:r>
                    </a:p>
                  </a:txBody>
                  <a:tcPr marL="25993" marR="2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People who use the service are generally safe, but there is a risk to their health or wellbeing. </a:t>
                      </a:r>
                    </a:p>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Provision of care is inconsistent and may not always meet quality and safety standards. </a:t>
                      </a:r>
                    </a:p>
                  </a:txBody>
                  <a:tcPr marL="25993" marR="2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Quality Team will undertake a heightened level of monitoring of improvement in quality which may include announced and unannounced Quality Visits, self-assessments and feedback from people and their families will be regularly sought, where possible. A suspension may be considered. </a:t>
                      </a:r>
                    </a:p>
                    <a:p>
                      <a:pPr algn="l">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An Organisational Safeguarding meeting/review meeting with the provider will take place to discuss, concerns, progress made and agree or review the Provider Improvement Plan. </a:t>
                      </a:r>
                    </a:p>
                    <a:p>
                      <a:pPr algn="l">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Progress against the Provider Improvement Plan will be monitored, and further meetings will be held, until the Provider Improvement Plan is met. </a:t>
                      </a:r>
                    </a:p>
                    <a:p>
                      <a:pPr algn="l">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Contractual action may also be taken.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58926"/>
                  </a:ext>
                </a:extLst>
              </a:tr>
              <a:tr h="757598">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Green</a:t>
                      </a:r>
                    </a:p>
                  </a:txBody>
                  <a:tcPr marL="25993" marR="2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People who use the service are safe. Provider is meeting  meet quality and safety standards </a:t>
                      </a:r>
                    </a:p>
                  </a:txBody>
                  <a:tcPr marL="25993" marR="2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Quality Team will undertake an assessment of risk to determine the risk level applicable to the provider and support improvements work via the Quality Pathway levels of intervention. For sustainability providers will have a 3- and 6-month review to exit Organisational Safeguarding.</a:t>
                      </a:r>
                      <a:endParaRPr lang="en-GB" sz="11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25993" marR="2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058174"/>
                  </a:ext>
                </a:extLst>
              </a:tr>
            </a:tbl>
          </a:graphicData>
        </a:graphic>
      </p:graphicFrame>
    </p:spTree>
    <p:extLst>
      <p:ext uri="{BB962C8B-B14F-4D97-AF65-F5344CB8AC3E}">
        <p14:creationId xmlns:p14="http://schemas.microsoft.com/office/powerpoint/2010/main" val="4170453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65125"/>
            <a:ext cx="10347327" cy="1325563"/>
          </a:xfrm>
        </p:spPr>
        <p:txBody>
          <a:bodyPr>
            <a:normAutofit/>
          </a:bodyPr>
          <a:lstStyle/>
          <a:p>
            <a:r>
              <a:rPr lang="en-GB" sz="2400" dirty="0"/>
              <a:t>Summary of Concerns template </a:t>
            </a:r>
            <a:br>
              <a:rPr lang="en-GB" sz="2400" dirty="0"/>
            </a:br>
            <a:r>
              <a:rPr lang="en-GB" sz="2400" dirty="0"/>
              <a:t>For the provider detailing the concerns </a:t>
            </a:r>
            <a:br>
              <a:rPr lang="en-GB" sz="2400" b="0" dirty="0"/>
            </a:br>
            <a:endParaRPr lang="en-GB" sz="2400" b="0" dirty="0"/>
          </a:p>
        </p:txBody>
      </p:sp>
      <p:sp>
        <p:nvSpPr>
          <p:cNvPr id="8" name="Content Placeholder 7">
            <a:extLst>
              <a:ext uri="{FF2B5EF4-FFF2-40B4-BE49-F238E27FC236}">
                <a16:creationId xmlns:a16="http://schemas.microsoft.com/office/drawing/2014/main" id="{0925B74F-A074-4DAC-AAD2-2D4AC8609182}"/>
              </a:ext>
            </a:extLst>
          </p:cNvPr>
          <p:cNvSpPr>
            <a:spLocks noGrp="1"/>
          </p:cNvSpPr>
          <p:nvPr>
            <p:ph idx="1"/>
          </p:nvPr>
        </p:nvSpPr>
        <p:spPr>
          <a:xfrm>
            <a:off x="351692" y="1912079"/>
            <a:ext cx="11038051" cy="4351338"/>
          </a:xfrm>
        </p:spPr>
        <p:txBody>
          <a:bodyPr>
            <a:normAutofit/>
          </a:bodyPr>
          <a:lstStyle/>
          <a:p>
            <a:pPr lvl="1"/>
            <a:r>
              <a:rPr lang="en-GB" b="1" dirty="0"/>
              <a:t>Safeguarding </a:t>
            </a:r>
          </a:p>
          <a:p>
            <a:pPr lvl="1"/>
            <a:r>
              <a:rPr lang="en-GB" b="1" dirty="0"/>
              <a:t>Risk Notification Returns (RNR’s)</a:t>
            </a:r>
          </a:p>
          <a:p>
            <a:pPr lvl="1"/>
            <a:r>
              <a:rPr lang="en-GB" b="1" dirty="0"/>
              <a:t>PERSON - Professional Feedback and any trends identified</a:t>
            </a:r>
          </a:p>
          <a:p>
            <a:pPr lvl="1"/>
            <a:r>
              <a:rPr lang="en-GB" b="1" dirty="0"/>
              <a:t>Serious incidents</a:t>
            </a:r>
          </a:p>
          <a:p>
            <a:pPr lvl="1"/>
            <a:r>
              <a:rPr lang="en-GB" b="1" dirty="0"/>
              <a:t>Quality Assessment domains:</a:t>
            </a:r>
          </a:p>
          <a:p>
            <a:pPr marL="457200" lvl="1" indent="0">
              <a:buNone/>
            </a:pPr>
            <a:r>
              <a:rPr lang="en-GB" b="1" dirty="0"/>
              <a:t>	1. Involvement &amp; Information </a:t>
            </a:r>
          </a:p>
          <a:p>
            <a:pPr marL="457200" lvl="1" indent="0">
              <a:buNone/>
            </a:pPr>
            <a:r>
              <a:rPr lang="en-GB" b="1" dirty="0"/>
              <a:t>	2. Personalised Care &amp;  Support</a:t>
            </a:r>
          </a:p>
          <a:p>
            <a:pPr marL="457200" lvl="1" indent="0">
              <a:buNone/>
            </a:pPr>
            <a:r>
              <a:rPr lang="en-GB" b="1" dirty="0"/>
              <a:t>	3. Safeguarding &amp; Safety</a:t>
            </a:r>
          </a:p>
          <a:p>
            <a:pPr marL="457200" lvl="1" indent="0">
              <a:buNone/>
            </a:pPr>
            <a:r>
              <a:rPr lang="en-GB" b="1" dirty="0"/>
              <a:t>	4. Suitability of Staffing</a:t>
            </a:r>
          </a:p>
          <a:p>
            <a:pPr marL="457200" lvl="1" indent="0">
              <a:buNone/>
            </a:pPr>
            <a:r>
              <a:rPr lang="en-GB" b="1" dirty="0"/>
              <a:t>	5. Quality of Management</a:t>
            </a:r>
          </a:p>
          <a:p>
            <a:pPr lvl="1"/>
            <a:endParaRPr lang="en-GB" sz="1900" b="1" dirty="0"/>
          </a:p>
        </p:txBody>
      </p:sp>
    </p:spTree>
    <p:extLst>
      <p:ext uri="{BB962C8B-B14F-4D97-AF65-F5344CB8AC3E}">
        <p14:creationId xmlns:p14="http://schemas.microsoft.com/office/powerpoint/2010/main" val="66548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632D-34D6-4BC6-8CBF-10A199954C4F}"/>
              </a:ext>
            </a:extLst>
          </p:cNvPr>
          <p:cNvSpPr>
            <a:spLocks noGrp="1"/>
          </p:cNvSpPr>
          <p:nvPr>
            <p:ph type="title"/>
          </p:nvPr>
        </p:nvSpPr>
        <p:spPr/>
        <p:txBody>
          <a:bodyPr>
            <a:normAutofit/>
          </a:bodyPr>
          <a:lstStyle/>
          <a:p>
            <a:r>
              <a:rPr lang="en-GB" sz="2800" b="0" dirty="0"/>
              <a:t>What we will cover </a:t>
            </a:r>
          </a:p>
        </p:txBody>
      </p:sp>
      <p:graphicFrame>
        <p:nvGraphicFramePr>
          <p:cNvPr id="4" name="Content Placeholder 3">
            <a:extLst>
              <a:ext uri="{FF2B5EF4-FFF2-40B4-BE49-F238E27FC236}">
                <a16:creationId xmlns:a16="http://schemas.microsoft.com/office/drawing/2014/main" id="{8F81EBD6-593F-4E74-BD6B-741DBBD40228}"/>
              </a:ext>
            </a:extLst>
          </p:cNvPr>
          <p:cNvGraphicFramePr>
            <a:graphicFrameLocks noGrp="1"/>
          </p:cNvGraphicFramePr>
          <p:nvPr>
            <p:ph idx="1"/>
            <p:extLst>
              <p:ext uri="{D42A27DB-BD31-4B8C-83A1-F6EECF244321}">
                <p14:modId xmlns:p14="http://schemas.microsoft.com/office/powerpoint/2010/main" val="5479688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9640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82" y="365125"/>
            <a:ext cx="10506845" cy="1325563"/>
          </a:xfrm>
        </p:spPr>
        <p:txBody>
          <a:bodyPr>
            <a:normAutofit/>
          </a:bodyPr>
          <a:lstStyle/>
          <a:p>
            <a:r>
              <a:rPr lang="en-GB" sz="2400" dirty="0"/>
              <a:t>Provider Improvement Plan </a:t>
            </a:r>
            <a:br>
              <a:rPr lang="en-GB" sz="2400" dirty="0"/>
            </a:br>
            <a:r>
              <a:rPr lang="en-GB" sz="2400" b="0" dirty="0"/>
              <a:t>Optional template is available</a:t>
            </a:r>
          </a:p>
        </p:txBody>
      </p:sp>
      <p:sp>
        <p:nvSpPr>
          <p:cNvPr id="8" name="Content Placeholder 7">
            <a:extLst>
              <a:ext uri="{FF2B5EF4-FFF2-40B4-BE49-F238E27FC236}">
                <a16:creationId xmlns:a16="http://schemas.microsoft.com/office/drawing/2014/main" id="{0925B74F-A074-4DAC-AAD2-2D4AC8609182}"/>
              </a:ext>
            </a:extLst>
          </p:cNvPr>
          <p:cNvSpPr>
            <a:spLocks noGrp="1"/>
          </p:cNvSpPr>
          <p:nvPr>
            <p:ph idx="1"/>
          </p:nvPr>
        </p:nvSpPr>
        <p:spPr>
          <a:xfrm>
            <a:off x="200966" y="1912079"/>
            <a:ext cx="11746523" cy="4351338"/>
          </a:xfrm>
        </p:spPr>
        <p:txBody>
          <a:bodyPr>
            <a:normAutofit/>
          </a:bodyPr>
          <a:lstStyle/>
          <a:p>
            <a:pPr marL="0" indent="0">
              <a:buNone/>
            </a:pPr>
            <a:r>
              <a:rPr lang="en-GB" sz="2000" dirty="0"/>
              <a:t>The Provider is  expected to produce a </a:t>
            </a:r>
            <a:r>
              <a:rPr lang="en-GB" sz="2000" b="1" dirty="0"/>
              <a:t>Provider Improvement Plan</a:t>
            </a:r>
            <a:r>
              <a:rPr lang="en-GB" sz="2000" dirty="0"/>
              <a:t> detailing how they will address these concerns raised, which is discussed and reviewed within the meeting. </a:t>
            </a:r>
          </a:p>
          <a:p>
            <a:pPr marL="0" indent="0">
              <a:buNone/>
            </a:pPr>
            <a:r>
              <a:rPr lang="en-GB" sz="2000" dirty="0"/>
              <a:t>The Provider Improvement Plan is returned to the Service Manager and Quality Team,  within </a:t>
            </a:r>
            <a:r>
              <a:rPr lang="en-GB" sz="2000" b="1" dirty="0"/>
              <a:t>five working days after</a:t>
            </a:r>
            <a:r>
              <a:rPr lang="en-GB" sz="2000" dirty="0"/>
              <a:t> the meeting. </a:t>
            </a:r>
            <a:endParaRPr lang="en-GB" dirty="0"/>
          </a:p>
        </p:txBody>
      </p:sp>
      <p:graphicFrame>
        <p:nvGraphicFramePr>
          <p:cNvPr id="3" name="Table 2">
            <a:extLst>
              <a:ext uri="{FF2B5EF4-FFF2-40B4-BE49-F238E27FC236}">
                <a16:creationId xmlns:a16="http://schemas.microsoft.com/office/drawing/2014/main" id="{BD7D5C84-CACB-43A2-A514-1F684079E317}"/>
              </a:ext>
            </a:extLst>
          </p:cNvPr>
          <p:cNvGraphicFramePr>
            <a:graphicFrameLocks noGrp="1"/>
          </p:cNvGraphicFramePr>
          <p:nvPr>
            <p:extLst>
              <p:ext uri="{D42A27DB-BD31-4B8C-83A1-F6EECF244321}">
                <p14:modId xmlns:p14="http://schemas.microsoft.com/office/powerpoint/2010/main" val="2983534441"/>
              </p:ext>
            </p:extLst>
          </p:nvPr>
        </p:nvGraphicFramePr>
        <p:xfrm>
          <a:off x="738552" y="3352803"/>
          <a:ext cx="10671350" cy="2378520"/>
        </p:xfrm>
        <a:graphic>
          <a:graphicData uri="http://schemas.openxmlformats.org/drawingml/2006/table">
            <a:tbl>
              <a:tblPr firstRow="1" firstCol="1" bandRow="1"/>
              <a:tblGrid>
                <a:gridCol w="1481980">
                  <a:extLst>
                    <a:ext uri="{9D8B030D-6E8A-4147-A177-3AD203B41FA5}">
                      <a16:colId xmlns:a16="http://schemas.microsoft.com/office/drawing/2014/main" val="557745068"/>
                    </a:ext>
                  </a:extLst>
                </a:gridCol>
                <a:gridCol w="1443728">
                  <a:extLst>
                    <a:ext uri="{9D8B030D-6E8A-4147-A177-3AD203B41FA5}">
                      <a16:colId xmlns:a16="http://schemas.microsoft.com/office/drawing/2014/main" val="130783782"/>
                    </a:ext>
                  </a:extLst>
                </a:gridCol>
                <a:gridCol w="887377">
                  <a:extLst>
                    <a:ext uri="{9D8B030D-6E8A-4147-A177-3AD203B41FA5}">
                      <a16:colId xmlns:a16="http://schemas.microsoft.com/office/drawing/2014/main" val="1087266070"/>
                    </a:ext>
                  </a:extLst>
                </a:gridCol>
                <a:gridCol w="910130">
                  <a:extLst>
                    <a:ext uri="{9D8B030D-6E8A-4147-A177-3AD203B41FA5}">
                      <a16:colId xmlns:a16="http://schemas.microsoft.com/office/drawing/2014/main" val="3263424843"/>
                    </a:ext>
                  </a:extLst>
                </a:gridCol>
                <a:gridCol w="2835347">
                  <a:extLst>
                    <a:ext uri="{9D8B030D-6E8A-4147-A177-3AD203B41FA5}">
                      <a16:colId xmlns:a16="http://schemas.microsoft.com/office/drawing/2014/main" val="133557501"/>
                    </a:ext>
                  </a:extLst>
                </a:gridCol>
                <a:gridCol w="624612">
                  <a:extLst>
                    <a:ext uri="{9D8B030D-6E8A-4147-A177-3AD203B41FA5}">
                      <a16:colId xmlns:a16="http://schemas.microsoft.com/office/drawing/2014/main" val="474128171"/>
                    </a:ext>
                  </a:extLst>
                </a:gridCol>
                <a:gridCol w="1015822">
                  <a:extLst>
                    <a:ext uri="{9D8B030D-6E8A-4147-A177-3AD203B41FA5}">
                      <a16:colId xmlns:a16="http://schemas.microsoft.com/office/drawing/2014/main" val="3499537322"/>
                    </a:ext>
                  </a:extLst>
                </a:gridCol>
                <a:gridCol w="1472354">
                  <a:extLst>
                    <a:ext uri="{9D8B030D-6E8A-4147-A177-3AD203B41FA5}">
                      <a16:colId xmlns:a16="http://schemas.microsoft.com/office/drawing/2014/main" val="475136768"/>
                    </a:ext>
                  </a:extLst>
                </a:gridCol>
              </a:tblGrid>
              <a:tr h="134578">
                <a:tc gridSpan="8">
                  <a:txBody>
                    <a:bodyPr/>
                    <a:lstStyle/>
                    <a:p>
                      <a:pPr algn="ctr">
                        <a:lnSpc>
                          <a:spcPct val="107000"/>
                        </a:lnSpc>
                        <a:spcAft>
                          <a:spcPts val="800"/>
                        </a:spcAft>
                      </a:pP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Provider Improvement Plan Template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(Optional)</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4951382"/>
                  </a:ext>
                </a:extLst>
              </a:tr>
              <a:tr h="1137044">
                <a:tc gridSpan="8">
                  <a:txBody>
                    <a:bodyPr/>
                    <a:lstStyle/>
                    <a:p>
                      <a:pPr>
                        <a:lnSpc>
                          <a:spcPct val="107000"/>
                        </a:lnSpc>
                        <a:spcAft>
                          <a:spcPts val="800"/>
                        </a:spcAft>
                      </a:pPr>
                      <a:r>
                        <a:rPr lang="en-GB"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Name of provider:</a:t>
                      </a:r>
                      <a:br>
                        <a:rPr lang="en-GB"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Location ID if applicable:</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Date received from Provider: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Validated: Y/N</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Service Manager:</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Quality Team:</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Date:</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06803093"/>
                  </a:ext>
                </a:extLst>
              </a:tr>
              <a:tr h="236423">
                <a:tc>
                  <a:txBody>
                    <a:bodyPr/>
                    <a:lstStyle/>
                    <a:p>
                      <a:pPr algn="ctr">
                        <a:lnSpc>
                          <a:spcPct val="107000"/>
                        </a:lnSpc>
                        <a:spcAft>
                          <a:spcPts val="800"/>
                        </a:spcAft>
                      </a:pPr>
                      <a:r>
                        <a:rPr lang="en-GB"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Area of Risk/Concern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088267438"/>
                  </a:ext>
                </a:extLst>
              </a:tr>
              <a:tr h="206639">
                <a:tc>
                  <a:txBody>
                    <a:bodyPr/>
                    <a:lstStyle/>
                    <a:p>
                      <a:pPr>
                        <a:lnSpc>
                          <a:spcPct val="107000"/>
                        </a:lnSpc>
                        <a:spcAft>
                          <a:spcPts val="80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297861"/>
                  </a:ext>
                </a:extLst>
              </a:tr>
              <a:tr h="206639">
                <a:tc>
                  <a:txBody>
                    <a:bodyPr/>
                    <a:lstStyle/>
                    <a:p>
                      <a:pPr>
                        <a:lnSpc>
                          <a:spcPct val="107000"/>
                        </a:lnSpc>
                        <a:spcAft>
                          <a:spcPts val="8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43824" marR="4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40512"/>
                  </a:ext>
                </a:extLst>
              </a:tr>
            </a:tbl>
          </a:graphicData>
        </a:graphic>
      </p:graphicFrame>
    </p:spTree>
    <p:extLst>
      <p:ext uri="{BB962C8B-B14F-4D97-AF65-F5344CB8AC3E}">
        <p14:creationId xmlns:p14="http://schemas.microsoft.com/office/powerpoint/2010/main" val="624810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52401"/>
            <a:ext cx="10778109" cy="1538288"/>
          </a:xfrm>
        </p:spPr>
        <p:txBody>
          <a:bodyPr>
            <a:normAutofit/>
          </a:bodyPr>
          <a:lstStyle/>
          <a:p>
            <a:r>
              <a:rPr lang="en-GB" sz="2400" dirty="0"/>
              <a:t>Stage 2: Initial Organisational Safeguarding meeting </a:t>
            </a:r>
            <a:br>
              <a:rPr lang="en-GB" sz="2400" dirty="0"/>
            </a:br>
            <a:r>
              <a:rPr lang="en-GB" sz="2400" b="0" dirty="0"/>
              <a:t>Within 5 days of the decision being made</a:t>
            </a:r>
          </a:p>
        </p:txBody>
      </p:sp>
      <p:graphicFrame>
        <p:nvGraphicFramePr>
          <p:cNvPr id="5" name="Content Placeholder 4">
            <a:extLst>
              <a:ext uri="{FF2B5EF4-FFF2-40B4-BE49-F238E27FC236}">
                <a16:creationId xmlns:a16="http://schemas.microsoft.com/office/drawing/2014/main" id="{CC4A5316-780E-7A47-8735-FB4EF59E8E9D}"/>
              </a:ext>
            </a:extLst>
          </p:cNvPr>
          <p:cNvGraphicFramePr>
            <a:graphicFrameLocks noGrp="1"/>
          </p:cNvGraphicFramePr>
          <p:nvPr>
            <p:ph idx="1"/>
            <p:extLst>
              <p:ext uri="{D42A27DB-BD31-4B8C-83A1-F6EECF244321}">
                <p14:modId xmlns:p14="http://schemas.microsoft.com/office/powerpoint/2010/main" val="2259246450"/>
              </p:ext>
            </p:extLst>
          </p:nvPr>
        </p:nvGraphicFramePr>
        <p:xfrm>
          <a:off x="838200" y="186213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6096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51" y="384375"/>
            <a:ext cx="10347327" cy="1325563"/>
          </a:xfrm>
        </p:spPr>
        <p:txBody>
          <a:bodyPr>
            <a:normAutofit/>
          </a:bodyPr>
          <a:lstStyle/>
          <a:p>
            <a:r>
              <a:rPr lang="en-GB" sz="2400" b="0" dirty="0"/>
              <a:t>Communication Plan &amp; checklist</a:t>
            </a:r>
            <a:br>
              <a:rPr lang="en-GB" sz="2400" b="0" dirty="0"/>
            </a:br>
            <a:br>
              <a:rPr lang="en-GB" sz="2400" b="0" dirty="0"/>
            </a:br>
            <a:endParaRPr lang="en-GB" sz="2400" b="0" dirty="0"/>
          </a:p>
        </p:txBody>
      </p:sp>
      <p:sp>
        <p:nvSpPr>
          <p:cNvPr id="8" name="Content Placeholder 7">
            <a:extLst>
              <a:ext uri="{FF2B5EF4-FFF2-40B4-BE49-F238E27FC236}">
                <a16:creationId xmlns:a16="http://schemas.microsoft.com/office/drawing/2014/main" id="{0925B74F-A074-4DAC-AAD2-2D4AC8609182}"/>
              </a:ext>
            </a:extLst>
          </p:cNvPr>
          <p:cNvSpPr>
            <a:spLocks noGrp="1"/>
          </p:cNvSpPr>
          <p:nvPr>
            <p:ph idx="1"/>
          </p:nvPr>
        </p:nvSpPr>
        <p:spPr>
          <a:xfrm>
            <a:off x="437148" y="1851921"/>
            <a:ext cx="11754852" cy="4813574"/>
          </a:xfrm>
        </p:spPr>
        <p:txBody>
          <a:bodyPr>
            <a:normAutofit fontScale="92500" lnSpcReduction="20000"/>
          </a:bodyPr>
          <a:lstStyle/>
          <a:p>
            <a:pPr marL="0" indent="0">
              <a:buNone/>
            </a:pPr>
            <a:endParaRPr lang="en-GB" sz="26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r>
              <a:rPr lang="en-US" sz="2600" dirty="0">
                <a:ea typeface="Arial" panose="020B0604020202020204" pitchFamily="34" charset="0"/>
              </a:rPr>
              <a:t>T</a:t>
            </a:r>
            <a:r>
              <a:rPr lang="en-US" sz="2600" dirty="0">
                <a:ea typeface="Symbol" panose="05050102010706020507" pitchFamily="18" charset="2"/>
              </a:rPr>
              <a:t>he provider is responsible for</a:t>
            </a:r>
            <a:r>
              <a:rPr lang="en-US" sz="2600" dirty="0">
                <a:ea typeface="Symbol" panose="05050102010706020507" pitchFamily="18" charset="2"/>
                <a:cs typeface="Times New Roman" panose="02020603050405020304" pitchFamily="18" charset="0"/>
              </a:rPr>
              <a:t> writing to and informing people who use their service, their families, representative or advocate, in a timely way, regarding concerns about their  service; and to reassure people that they are working with the local authority, partner organisations and the Care Quality Commission (N.b. </a:t>
            </a:r>
            <a:r>
              <a:rPr lang="en-US" sz="2600" i="1" dirty="0">
                <a:ea typeface="Symbol" panose="05050102010706020507" pitchFamily="18" charset="2"/>
                <a:cs typeface="Times New Roman" panose="02020603050405020304" pitchFamily="18" charset="0"/>
              </a:rPr>
              <a:t>only if they are a Regulated service provider</a:t>
            </a:r>
            <a:r>
              <a:rPr lang="en-US" sz="2600" dirty="0">
                <a:ea typeface="Symbol" panose="05050102010706020507" pitchFamily="18" charset="2"/>
                <a:cs typeface="Times New Roman" panose="02020603050405020304" pitchFamily="18" charset="0"/>
              </a:rPr>
              <a:t>), to address the concerns raised.</a:t>
            </a:r>
          </a:p>
          <a:p>
            <a:pPr marL="0" indent="0">
              <a:buNone/>
            </a:pPr>
            <a:r>
              <a:rPr lang="en-US" sz="2600" dirty="0">
                <a:ea typeface="Symbol" panose="05050102010706020507" pitchFamily="18" charset="2"/>
                <a:cs typeface="Times New Roman" panose="02020603050405020304" pitchFamily="18" charset="0"/>
              </a:rPr>
              <a:t>Support is available to the provider from the Quality Team with producing correspondence.</a:t>
            </a:r>
            <a:r>
              <a:rPr lang="en-US" sz="2600" dirty="0">
                <a:ea typeface="Arial" panose="020B0604020202020204" pitchFamily="34" charset="0"/>
              </a:rPr>
              <a:t> </a:t>
            </a:r>
            <a:endParaRPr lang="en-GB" sz="2600" dirty="0">
              <a:ea typeface="Arial" panose="020B0604020202020204" pitchFamily="34" charset="0"/>
              <a:cs typeface="Times New Roman" panose="02020603050405020304" pitchFamily="18" charset="0"/>
            </a:endParaRPr>
          </a:p>
          <a:p>
            <a:pPr marL="0" indent="0">
              <a:buNone/>
            </a:pPr>
            <a:r>
              <a:rPr lang="en-US" sz="2600" dirty="0">
                <a:effectLst/>
                <a:latin typeface="Arial" panose="020B0604020202020204" pitchFamily="34" charset="0"/>
                <a:ea typeface="Arial" panose="020B0604020202020204" pitchFamily="34" charset="0"/>
                <a:cs typeface="Times New Roman" panose="02020603050405020304" pitchFamily="18" charset="0"/>
              </a:rPr>
              <a:t>In a residential or nursing setting, people who use the service, their families, representative/ advocate, may become anxious about increased activity, for example, seeing more visiting professionals come into their home and they have the right to be informed.  </a:t>
            </a:r>
          </a:p>
          <a:p>
            <a:pPr marL="0" indent="0">
              <a:buNone/>
            </a:pPr>
            <a:r>
              <a:rPr lang="en-US" sz="2600" dirty="0">
                <a:effectLst/>
                <a:latin typeface="Arial" panose="020B0604020202020204" pitchFamily="34" charset="0"/>
                <a:ea typeface="Arial" panose="020B0604020202020204" pitchFamily="34" charset="0"/>
                <a:cs typeface="Times New Roman" panose="02020603050405020304" pitchFamily="18" charset="0"/>
              </a:rPr>
              <a:t>Care should also be taken not to raise their anxiety</a:t>
            </a:r>
            <a:r>
              <a:rPr lang="en-US" sz="2600" dirty="0">
                <a:ea typeface="Arial" panose="020B0604020202020204" pitchFamily="34" charset="0"/>
                <a:cs typeface="Times New Roman" panose="02020603050405020304" pitchFamily="18" charset="0"/>
              </a:rPr>
              <a:t> and ensure transparency throughout the whole process.</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tabLst>
                <a:tab pos="513715" algn="l"/>
              </a:tabLst>
            </a:pPr>
            <a:r>
              <a:rPr lang="en-US" sz="1800" b="1" dirty="0">
                <a:effectLst/>
                <a:latin typeface="Arial" panose="020B060402020202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133512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51" y="384375"/>
            <a:ext cx="10347327" cy="1325563"/>
          </a:xfrm>
        </p:spPr>
        <p:txBody>
          <a:bodyPr>
            <a:normAutofit/>
          </a:bodyPr>
          <a:lstStyle/>
          <a:p>
            <a:r>
              <a:rPr lang="en-GB" sz="2400" b="0" dirty="0"/>
              <a:t>Communication plan &amp; checklist</a:t>
            </a:r>
            <a:br>
              <a:rPr lang="en-GB" sz="2400" b="0" dirty="0"/>
            </a:br>
            <a:endParaRPr lang="en-GB" sz="2400" b="0" dirty="0"/>
          </a:p>
        </p:txBody>
      </p:sp>
      <p:sp>
        <p:nvSpPr>
          <p:cNvPr id="8" name="Content Placeholder 7">
            <a:extLst>
              <a:ext uri="{FF2B5EF4-FFF2-40B4-BE49-F238E27FC236}">
                <a16:creationId xmlns:a16="http://schemas.microsoft.com/office/drawing/2014/main" id="{0925B74F-A074-4DAC-AAD2-2D4AC8609182}"/>
              </a:ext>
            </a:extLst>
          </p:cNvPr>
          <p:cNvSpPr>
            <a:spLocks noGrp="1"/>
          </p:cNvSpPr>
          <p:nvPr>
            <p:ph idx="1"/>
          </p:nvPr>
        </p:nvSpPr>
        <p:spPr>
          <a:xfrm>
            <a:off x="683394" y="1912079"/>
            <a:ext cx="10706349" cy="4351338"/>
          </a:xfrm>
        </p:spPr>
        <p:txBody>
          <a:bodyPr>
            <a:normAutofit/>
          </a:bodyPr>
          <a:lstStyle/>
          <a:p>
            <a:pPr marL="0" lvl="0" indent="0">
              <a:buSzPts val="1200"/>
              <a:buNone/>
            </a:pPr>
            <a:r>
              <a:rPr lang="en-US" sz="1800" b="1" dirty="0">
                <a:ea typeface="Symbol" panose="05050102010706020507" pitchFamily="18" charset="2"/>
                <a:cs typeface="Times New Roman" panose="02020603050405020304" pitchFamily="18" charset="0"/>
              </a:rPr>
              <a:t>Meetings with people who use the service, their families, representative or advocate</a:t>
            </a:r>
          </a:p>
          <a:p>
            <a:pPr>
              <a:buSzPts val="1200"/>
            </a:pPr>
            <a:r>
              <a:rPr lang="en-US" sz="1800" dirty="0">
                <a:ea typeface="Symbol" panose="05050102010706020507" pitchFamily="18" charset="2"/>
                <a:cs typeface="Times New Roman" panose="02020603050405020304" pitchFamily="18" charset="0"/>
              </a:rPr>
              <a:t>T</a:t>
            </a:r>
            <a:r>
              <a:rPr lang="en-US" sz="1800" dirty="0">
                <a:effectLst/>
                <a:latin typeface="Arial" panose="020B0604020202020204" pitchFamily="34" charset="0"/>
                <a:ea typeface="Symbol" panose="05050102010706020507" pitchFamily="18" charset="2"/>
                <a:cs typeface="Times New Roman" panose="02020603050405020304" pitchFamily="18" charset="0"/>
              </a:rPr>
              <a:t>here should be </a:t>
            </a:r>
            <a:r>
              <a:rPr lang="en-US" sz="1800" dirty="0">
                <a:ea typeface="Symbol" panose="05050102010706020507" pitchFamily="18" charset="2"/>
                <a:cs typeface="Times New Roman" panose="02020603050405020304" pitchFamily="18" charset="0"/>
              </a:rPr>
              <a:t>the</a:t>
            </a:r>
            <a:r>
              <a:rPr lang="en-US" sz="1800" dirty="0">
                <a:effectLst/>
                <a:latin typeface="Arial" panose="020B0604020202020204" pitchFamily="34" charset="0"/>
                <a:ea typeface="Symbol" panose="05050102010706020507" pitchFamily="18" charset="2"/>
                <a:cs typeface="Times New Roman" panose="02020603050405020304" pitchFamily="18" charset="0"/>
              </a:rPr>
              <a:t> opportunity for the Service Manager and/or Health Commissioners, to attend meetings with people who use the service, including people who fund their own care, their families, representative or advocate, to give them an opportunity to discuss concerns in confidence, if required. This </a:t>
            </a:r>
            <a:r>
              <a:rPr lang="en-US" sz="1800" spc="-5" dirty="0">
                <a:effectLst/>
                <a:latin typeface="Arial" panose="020B0604020202020204" pitchFamily="34" charset="0"/>
                <a:ea typeface="Symbol" panose="05050102010706020507" pitchFamily="18" charset="2"/>
                <a:cs typeface="Arial" panose="020B0604020202020204" pitchFamily="34" charset="0"/>
              </a:rPr>
              <a:t>should be communicated in a timely way to advise them of this. </a:t>
            </a:r>
            <a:endParaRPr lang="en-GB" sz="1800" dirty="0">
              <a:effectLst/>
              <a:latin typeface="Arial" panose="020B0604020202020204" pitchFamily="34" charset="0"/>
              <a:ea typeface="Symbol" panose="05050102010706020507" pitchFamily="18" charset="2"/>
              <a:cs typeface="Times New Roman" panose="02020603050405020304" pitchFamily="18" charset="0"/>
            </a:endParaRPr>
          </a:p>
          <a:p>
            <a:pPr>
              <a:spcBef>
                <a:spcPts val="580"/>
              </a:spcBef>
              <a:buSzPts val="1200"/>
            </a:pPr>
            <a:r>
              <a:rPr lang="en-US" sz="1800" dirty="0">
                <a:effectLst/>
                <a:latin typeface="Arial" panose="020B0604020202020204" pitchFamily="34" charset="0"/>
                <a:ea typeface="Symbol" panose="05050102010706020507" pitchFamily="18" charset="2"/>
                <a:cs typeface="Arial" panose="020B0604020202020204" pitchFamily="34" charset="0"/>
              </a:rPr>
              <a:t>There will be an agreed approach in place as to how information sharing and on-going</a:t>
            </a:r>
            <a:r>
              <a:rPr lang="en-US" sz="1800" spc="-5" dirty="0">
                <a:effectLst/>
                <a:latin typeface="Arial" panose="020B0604020202020204" pitchFamily="34" charset="0"/>
                <a:ea typeface="Symbol" panose="05050102010706020507" pitchFamily="18" charset="2"/>
                <a:cs typeface="Arial" panose="020B0604020202020204" pitchFamily="34" charset="0"/>
              </a:rPr>
              <a:t> communication will</a:t>
            </a:r>
            <a:r>
              <a:rPr lang="en-US" sz="1800" dirty="0">
                <a:effectLst/>
                <a:latin typeface="Arial" panose="020B0604020202020204" pitchFamily="34" charset="0"/>
                <a:ea typeface="Symbol" panose="05050102010706020507" pitchFamily="18" charset="2"/>
                <a:cs typeface="Arial" panose="020B0604020202020204" pitchFamily="34" charset="0"/>
              </a:rPr>
              <a:t> be </a:t>
            </a:r>
            <a:r>
              <a:rPr lang="en-US" sz="1800" spc="-5" dirty="0">
                <a:effectLst/>
                <a:latin typeface="Arial" panose="020B0604020202020204" pitchFamily="34" charset="0"/>
                <a:ea typeface="Symbol" panose="05050102010706020507" pitchFamily="18" charset="2"/>
                <a:cs typeface="Arial" panose="020B0604020202020204" pitchFamily="34" charset="0"/>
              </a:rPr>
              <a:t>managed. </a:t>
            </a:r>
            <a:endParaRPr lang="en-GB" sz="1800" dirty="0">
              <a:effectLst/>
              <a:latin typeface="Arial" panose="020B0604020202020204" pitchFamily="34" charset="0"/>
              <a:ea typeface="Symbol" panose="05050102010706020507" pitchFamily="18" charset="2"/>
              <a:cs typeface="Times New Roman" panose="02020603050405020304" pitchFamily="18" charset="0"/>
            </a:endParaRPr>
          </a:p>
          <a:p>
            <a:pPr marL="0" indent="0">
              <a:spcBef>
                <a:spcPts val="580"/>
              </a:spcBef>
              <a:buSzPts val="1200"/>
              <a:buNone/>
              <a:tabLst>
                <a:tab pos="513715" algn="l"/>
              </a:tabLst>
            </a:pPr>
            <a:endParaRPr lang="en-US" sz="1800" spc="-5" dirty="0">
              <a:effectLst/>
              <a:latin typeface="Arial" panose="020B0604020202020204" pitchFamily="34" charset="0"/>
              <a:ea typeface="Symbol" panose="05050102010706020507" pitchFamily="18" charset="2"/>
              <a:cs typeface="Arial" panose="020B0604020202020204" pitchFamily="34" charset="0"/>
            </a:endParaRPr>
          </a:p>
          <a:p>
            <a:pPr marL="0" indent="0">
              <a:spcBef>
                <a:spcPts val="580"/>
              </a:spcBef>
              <a:buSzPts val="1200"/>
              <a:buNone/>
              <a:tabLst>
                <a:tab pos="513715" algn="l"/>
              </a:tabLst>
            </a:pPr>
            <a:r>
              <a:rPr lang="en-US" sz="1800" b="1" spc="-5" dirty="0">
                <a:effectLst/>
                <a:latin typeface="Arial" panose="020B0604020202020204" pitchFamily="34" charset="0"/>
                <a:ea typeface="Symbol" panose="05050102010706020507" pitchFamily="18" charset="2"/>
                <a:cs typeface="Arial" panose="020B0604020202020204" pitchFamily="34" charset="0"/>
              </a:rPr>
              <a:t>Provider Service </a:t>
            </a:r>
          </a:p>
          <a:p>
            <a:pPr>
              <a:spcBef>
                <a:spcPts val="580"/>
              </a:spcBef>
              <a:buSzPts val="1200"/>
              <a:tabLst>
                <a:tab pos="513715" algn="l"/>
              </a:tabLst>
            </a:pPr>
            <a:r>
              <a:rPr lang="en-US" sz="1800" dirty="0">
                <a:effectLst/>
                <a:latin typeface="Arial" panose="020B0604020202020204" pitchFamily="34" charset="0"/>
                <a:ea typeface="Symbol" panose="05050102010706020507" pitchFamily="18" charset="2"/>
                <a:cs typeface="Times New Roman" panose="02020603050405020304" pitchFamily="18" charset="0"/>
              </a:rPr>
              <a:t>The Quality Team may support the provider by attending  staff meetings and provide reassurance, if required.</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indent="0">
              <a:spcBef>
                <a:spcPts val="580"/>
              </a:spcBef>
              <a:buSzPts val="1200"/>
              <a:buNone/>
              <a:tabLst>
                <a:tab pos="513715"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5014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52401"/>
            <a:ext cx="10778109" cy="1538288"/>
          </a:xfrm>
        </p:spPr>
        <p:txBody>
          <a:bodyPr>
            <a:normAutofit/>
          </a:bodyPr>
          <a:lstStyle/>
          <a:p>
            <a:r>
              <a:rPr lang="en-GB" sz="2400" dirty="0"/>
              <a:t>Stage 3: Provider review meeting(s) </a:t>
            </a:r>
            <a:br>
              <a:rPr lang="en-GB" sz="2400" b="0" dirty="0"/>
            </a:br>
            <a:r>
              <a:rPr lang="en-GB" sz="2400" b="0" dirty="0"/>
              <a:t>2-6 weeks or sooner, if required</a:t>
            </a:r>
          </a:p>
        </p:txBody>
      </p:sp>
      <p:graphicFrame>
        <p:nvGraphicFramePr>
          <p:cNvPr id="5" name="Content Placeholder 4">
            <a:extLst>
              <a:ext uri="{FF2B5EF4-FFF2-40B4-BE49-F238E27FC236}">
                <a16:creationId xmlns:a16="http://schemas.microsoft.com/office/drawing/2014/main" id="{CC4A5316-780E-7A47-8735-FB4EF59E8E9D}"/>
              </a:ext>
            </a:extLst>
          </p:cNvPr>
          <p:cNvGraphicFramePr>
            <a:graphicFrameLocks noGrp="1"/>
          </p:cNvGraphicFramePr>
          <p:nvPr>
            <p:ph idx="1"/>
            <p:extLst>
              <p:ext uri="{D42A27DB-BD31-4B8C-83A1-F6EECF244321}">
                <p14:modId xmlns:p14="http://schemas.microsoft.com/office/powerpoint/2010/main" val="1243380371"/>
              </p:ext>
            </p:extLst>
          </p:nvPr>
        </p:nvGraphicFramePr>
        <p:xfrm>
          <a:off x="838200" y="186213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2066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52401"/>
            <a:ext cx="10778109" cy="1538288"/>
          </a:xfrm>
        </p:spPr>
        <p:txBody>
          <a:bodyPr>
            <a:normAutofit/>
          </a:bodyPr>
          <a:lstStyle/>
          <a:p>
            <a:r>
              <a:rPr lang="en-GB" sz="2400" dirty="0"/>
              <a:t>Stage 4: Quality Assurance </a:t>
            </a:r>
            <a:br>
              <a:rPr lang="en-GB" sz="2400" b="0" dirty="0"/>
            </a:br>
            <a:r>
              <a:rPr lang="en-GB" sz="2400" b="0" dirty="0"/>
              <a:t>3-6 months review, or sooner if required</a:t>
            </a:r>
          </a:p>
        </p:txBody>
      </p:sp>
      <p:graphicFrame>
        <p:nvGraphicFramePr>
          <p:cNvPr id="5" name="Content Placeholder 4">
            <a:extLst>
              <a:ext uri="{FF2B5EF4-FFF2-40B4-BE49-F238E27FC236}">
                <a16:creationId xmlns:a16="http://schemas.microsoft.com/office/drawing/2014/main" id="{CC4A5316-780E-7A47-8735-FB4EF59E8E9D}"/>
              </a:ext>
            </a:extLst>
          </p:cNvPr>
          <p:cNvGraphicFramePr>
            <a:graphicFrameLocks noGrp="1"/>
          </p:cNvGraphicFramePr>
          <p:nvPr>
            <p:ph idx="1"/>
            <p:extLst>
              <p:ext uri="{D42A27DB-BD31-4B8C-83A1-F6EECF244321}">
                <p14:modId xmlns:p14="http://schemas.microsoft.com/office/powerpoint/2010/main" val="195063618"/>
              </p:ext>
            </p:extLst>
          </p:nvPr>
        </p:nvGraphicFramePr>
        <p:xfrm>
          <a:off x="838200" y="186213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0775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71652"/>
            <a:ext cx="10778109" cy="1538288"/>
          </a:xfrm>
        </p:spPr>
        <p:txBody>
          <a:bodyPr>
            <a:normAutofit/>
          </a:bodyPr>
          <a:lstStyle/>
          <a:p>
            <a:r>
              <a:rPr lang="en-GB" sz="2400" dirty="0"/>
              <a:t>Stage 5: Exit to Quality Pathway</a:t>
            </a:r>
            <a:br>
              <a:rPr lang="en-GB" sz="2400" b="0" dirty="0"/>
            </a:br>
            <a:r>
              <a:rPr lang="en-GB" sz="2400" b="0" dirty="0"/>
              <a:t>3-6 months review, or sooner if required</a:t>
            </a:r>
          </a:p>
        </p:txBody>
      </p:sp>
      <p:graphicFrame>
        <p:nvGraphicFramePr>
          <p:cNvPr id="5" name="Content Placeholder 4">
            <a:extLst>
              <a:ext uri="{FF2B5EF4-FFF2-40B4-BE49-F238E27FC236}">
                <a16:creationId xmlns:a16="http://schemas.microsoft.com/office/drawing/2014/main" id="{CC4A5316-780E-7A47-8735-FB4EF59E8E9D}"/>
              </a:ext>
            </a:extLst>
          </p:cNvPr>
          <p:cNvGraphicFramePr>
            <a:graphicFrameLocks noGrp="1"/>
          </p:cNvGraphicFramePr>
          <p:nvPr>
            <p:ph idx="1"/>
            <p:extLst>
              <p:ext uri="{D42A27DB-BD31-4B8C-83A1-F6EECF244321}">
                <p14:modId xmlns:p14="http://schemas.microsoft.com/office/powerpoint/2010/main" val="883118786"/>
              </p:ext>
            </p:extLst>
          </p:nvPr>
        </p:nvGraphicFramePr>
        <p:xfrm>
          <a:off x="838200" y="186213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9374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C53348-7578-EF48-8527-26C17A0CBC91}"/>
              </a:ext>
            </a:extLst>
          </p:cNvPr>
          <p:cNvPicPr>
            <a:picLocks noChangeAspect="1"/>
          </p:cNvPicPr>
          <p:nvPr/>
        </p:nvPicPr>
        <p:blipFill>
          <a:blip r:embed="rId3">
            <a:alphaModFix amt="20000"/>
          </a:blip>
          <a:stretch>
            <a:fillRect/>
          </a:stretch>
        </p:blipFill>
        <p:spPr>
          <a:xfrm>
            <a:off x="2650399" y="884911"/>
            <a:ext cx="9541601" cy="5991012"/>
          </a:xfrm>
          <a:prstGeom prst="rect">
            <a:avLst/>
          </a:prstGeom>
        </p:spPr>
      </p:pic>
      <p:sp>
        <p:nvSpPr>
          <p:cNvPr id="3" name="Rectangle 2">
            <a:extLst>
              <a:ext uri="{FF2B5EF4-FFF2-40B4-BE49-F238E27FC236}">
                <a16:creationId xmlns:a16="http://schemas.microsoft.com/office/drawing/2014/main" id="{A85E9C6F-90C3-3C4F-8913-6CD982B379F5}"/>
              </a:ext>
            </a:extLst>
          </p:cNvPr>
          <p:cNvSpPr/>
          <p:nvPr/>
        </p:nvSpPr>
        <p:spPr>
          <a:xfrm>
            <a:off x="0" y="0"/>
            <a:ext cx="2728912"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E3B5F9-F051-694C-B346-B082548B24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5" name="Rectangle 4">
            <a:extLst>
              <a:ext uri="{FF2B5EF4-FFF2-40B4-BE49-F238E27FC236}">
                <a16:creationId xmlns:a16="http://schemas.microsoft.com/office/drawing/2014/main" id="{3BDD6899-6FB7-4A45-94D7-831E28F7C559}"/>
              </a:ext>
            </a:extLst>
          </p:cNvPr>
          <p:cNvSpPr>
            <a:spLocks noChangeArrowheads="1"/>
          </p:cNvSpPr>
          <p:nvPr/>
        </p:nvSpPr>
        <p:spPr bwMode="auto">
          <a:xfrm>
            <a:off x="2902930" y="193996"/>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6" name="Rectangle 5">
            <a:extLst>
              <a:ext uri="{FF2B5EF4-FFF2-40B4-BE49-F238E27FC236}">
                <a16:creationId xmlns:a16="http://schemas.microsoft.com/office/drawing/2014/main" id="{6633A7FE-D71E-1244-A307-AA2E9185D728}"/>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7" name="Picture 3">
            <a:extLst>
              <a:ext uri="{FF2B5EF4-FFF2-40B4-BE49-F238E27FC236}">
                <a16:creationId xmlns:a16="http://schemas.microsoft.com/office/drawing/2014/main" id="{737682AA-E5EE-C74B-96A3-8B4980245E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864871AF-EB90-E042-8EB7-8C7028D9AA06}"/>
              </a:ext>
            </a:extLst>
          </p:cNvPr>
          <p:cNvSpPr txBox="1">
            <a:spLocks/>
          </p:cNvSpPr>
          <p:nvPr/>
        </p:nvSpPr>
        <p:spPr>
          <a:xfrm>
            <a:off x="67488" y="1720748"/>
            <a:ext cx="2374612" cy="154632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Arial" panose="020B0604020202020204" pitchFamily="34" charset="0"/>
                <a:cs typeface="Arial" panose="020B0604020202020204" pitchFamily="34" charset="0"/>
              </a:rPr>
              <a:t>Resources</a:t>
            </a:r>
          </a:p>
          <a:p>
            <a:pPr algn="l"/>
            <a:r>
              <a:rPr lang="en-US" sz="2000" dirty="0">
                <a:solidFill>
                  <a:schemeClr val="bg1"/>
                </a:solidFill>
                <a:latin typeface="Arial" panose="020B0604020202020204" pitchFamily="34" charset="0"/>
                <a:cs typeface="Arial" panose="020B0604020202020204" pitchFamily="34" charset="0"/>
              </a:rPr>
              <a:t>&amp; keeping up to date with the NYSAB</a:t>
            </a:r>
          </a:p>
          <a:p>
            <a:pPr algn="l"/>
            <a:endParaRPr lang="en-US" sz="2000" dirty="0">
              <a:solidFill>
                <a:schemeClr val="bg1"/>
              </a:solidFill>
              <a:latin typeface="Arial" panose="020B0604020202020204" pitchFamily="34" charset="0"/>
              <a:cs typeface="Arial" panose="020B0604020202020204" pitchFamily="34" charset="0"/>
            </a:endParaRPr>
          </a:p>
          <a:p>
            <a:pPr algn="l"/>
            <a:r>
              <a:rPr lang="en-US" sz="2000" dirty="0">
                <a:solidFill>
                  <a:schemeClr val="bg1"/>
                </a:solidFill>
                <a:latin typeface="Arial" panose="020B0604020202020204" pitchFamily="34" charset="0"/>
                <a:cs typeface="Arial" panose="020B0604020202020204" pitchFamily="34" charset="0"/>
              </a:rPr>
              <a:t>Scan QR code:</a:t>
            </a:r>
          </a:p>
        </p:txBody>
      </p:sp>
      <p:sp>
        <p:nvSpPr>
          <p:cNvPr id="9" name="Rectangle 8">
            <a:extLst>
              <a:ext uri="{FF2B5EF4-FFF2-40B4-BE49-F238E27FC236}">
                <a16:creationId xmlns:a16="http://schemas.microsoft.com/office/drawing/2014/main" id="{F02EFBE4-CEAD-8D45-AFC6-C179E6FFB2CE}"/>
              </a:ext>
            </a:extLst>
          </p:cNvPr>
          <p:cNvSpPr/>
          <p:nvPr/>
        </p:nvSpPr>
        <p:spPr>
          <a:xfrm>
            <a:off x="2728912" y="1230252"/>
            <a:ext cx="9411163" cy="3046988"/>
          </a:xfrm>
          <a:prstGeom prst="rect">
            <a:avLst/>
          </a:prstGeom>
        </p:spPr>
        <p:txBody>
          <a:bodyPr wrap="square">
            <a:spAutoFit/>
          </a:bodyPr>
          <a:lstStyle/>
          <a:p>
            <a:pPr marL="285750" indent="-285750">
              <a:buFont typeface="Arial" panose="020B0604020202020204" pitchFamily="34" charset="0"/>
              <a:buChar char="•"/>
            </a:pPr>
            <a:r>
              <a:rPr lang="en-GB" sz="1600" b="1" dirty="0">
                <a:solidFill>
                  <a:schemeClr val="accent1">
                    <a:lumMod val="50000"/>
                  </a:schemeClr>
                </a:solidFill>
                <a:latin typeface="Arial" panose="020B0604020202020204" pitchFamily="34" charset="0"/>
              </a:rPr>
              <a:t>The Organisational Safeguarding Procedure</a:t>
            </a:r>
            <a:r>
              <a:rPr lang="en-GB" sz="1600" dirty="0">
                <a:solidFill>
                  <a:schemeClr val="accent1">
                    <a:lumMod val="50000"/>
                  </a:schemeClr>
                </a:solidFill>
                <a:latin typeface="Arial" panose="020B0604020202020204" pitchFamily="34" charset="0"/>
              </a:rPr>
              <a:t> - </a:t>
            </a:r>
            <a:r>
              <a:rPr lang="en-GB" sz="1600" dirty="0">
                <a:hlinkClick r:id="rId6"/>
              </a:rPr>
              <a:t>https://safeguardingadults.co.uk/working-with-adults/nysab-procedures/</a:t>
            </a:r>
            <a:endParaRPr lang="en-GB" sz="1600" b="1" dirty="0">
              <a:solidFill>
                <a:schemeClr val="accent1">
                  <a:lumMod val="50000"/>
                </a:schemeClr>
              </a:solidFill>
              <a:latin typeface="Arial" panose="020B0604020202020204" pitchFamily="34" charset="0"/>
            </a:endParaRPr>
          </a:p>
          <a:p>
            <a:pPr marL="285750" indent="-285750">
              <a:buFont typeface="Arial" panose="020B0604020202020204" pitchFamily="34" charset="0"/>
              <a:buChar char="•"/>
            </a:pPr>
            <a:r>
              <a:rPr lang="en-GB" sz="1600" b="1" dirty="0">
                <a:solidFill>
                  <a:schemeClr val="accent1">
                    <a:lumMod val="50000"/>
                  </a:schemeClr>
                </a:solidFill>
                <a:latin typeface="Arial" panose="020B0604020202020204" pitchFamily="34" charset="0"/>
              </a:rPr>
              <a:t>One Minute Guides - </a:t>
            </a:r>
            <a:r>
              <a:rPr lang="en-GB" sz="1600" dirty="0">
                <a:solidFill>
                  <a:schemeClr val="accent1">
                    <a:lumMod val="50000"/>
                  </a:schemeClr>
                </a:solidFill>
                <a:latin typeface="Arial" panose="020B0604020202020204" pitchFamily="34" charset="0"/>
                <a:hlinkClick r:id="rId7"/>
              </a:rPr>
              <a:t>https://safeguardingadults.co.uk/working-with-adults/one-minute-guides-omg/</a:t>
            </a:r>
            <a:r>
              <a:rPr lang="en-GB" sz="1600" dirty="0">
                <a:solidFill>
                  <a:schemeClr val="accent1">
                    <a:lumMod val="50000"/>
                  </a:schemeClr>
                </a:solidFill>
                <a:latin typeface="Arial" panose="020B0604020202020204" pitchFamily="34" charset="0"/>
              </a:rPr>
              <a:t> </a:t>
            </a:r>
            <a:endParaRPr lang="en-GB" sz="1600" b="1" dirty="0">
              <a:solidFill>
                <a:schemeClr val="accent1">
                  <a:lumMod val="50000"/>
                </a:schemeClr>
              </a:solidFill>
              <a:latin typeface="Arial" panose="020B0604020202020204" pitchFamily="34" charset="0"/>
            </a:endParaRPr>
          </a:p>
          <a:p>
            <a:pPr marL="285750" indent="-285750">
              <a:buFont typeface="Arial" panose="020B0604020202020204" pitchFamily="34" charset="0"/>
              <a:buChar char="•"/>
            </a:pPr>
            <a:r>
              <a:rPr lang="en-GB" sz="1600" b="1" dirty="0">
                <a:solidFill>
                  <a:schemeClr val="accent1">
                    <a:lumMod val="50000"/>
                  </a:schemeClr>
                </a:solidFill>
                <a:latin typeface="Arial" panose="020B0604020202020204" pitchFamily="34" charset="0"/>
              </a:rPr>
              <a:t>Keeping Safe Resources,  Easy Read Guides and audio books  - </a:t>
            </a:r>
            <a:r>
              <a:rPr lang="en-GB" sz="1600" dirty="0">
                <a:solidFill>
                  <a:schemeClr val="accent1">
                    <a:lumMod val="50000"/>
                  </a:schemeClr>
                </a:solidFill>
                <a:latin typeface="Arial" panose="020B0604020202020204" pitchFamily="34" charset="0"/>
                <a:hlinkClick r:id="rId8"/>
              </a:rPr>
              <a:t>https://safeguardingadults.co.uk/keeping-safe/easy-read-guides/</a:t>
            </a:r>
            <a:r>
              <a:rPr lang="en-GB" sz="1600" dirty="0">
                <a:solidFill>
                  <a:schemeClr val="accent1">
                    <a:lumMod val="50000"/>
                  </a:schemeClr>
                </a:solidFill>
                <a:latin typeface="Arial" panose="020B0604020202020204" pitchFamily="34" charset="0"/>
              </a:rPr>
              <a:t> </a:t>
            </a:r>
            <a:endParaRPr lang="en-GB" sz="1600" b="1" dirty="0">
              <a:solidFill>
                <a:schemeClr val="accent1">
                  <a:lumMod val="50000"/>
                </a:schemeClr>
              </a:solidFill>
              <a:latin typeface="Arial" panose="020B0604020202020204" pitchFamily="34" charset="0"/>
            </a:endParaRPr>
          </a:p>
          <a:p>
            <a:pPr marL="285750" indent="-285750">
              <a:buFont typeface="Arial" panose="020B0604020202020204" pitchFamily="34" charset="0"/>
              <a:buChar char="•"/>
            </a:pPr>
            <a:r>
              <a:rPr lang="en-GB" sz="1600" b="1" dirty="0">
                <a:solidFill>
                  <a:schemeClr val="accent1">
                    <a:lumMod val="50000"/>
                  </a:schemeClr>
                </a:solidFill>
                <a:latin typeface="Arial" panose="020B0604020202020204" pitchFamily="34" charset="0"/>
              </a:rPr>
              <a:t>Training brochure and competencies - </a:t>
            </a:r>
            <a:r>
              <a:rPr lang="en-GB" sz="1600" dirty="0">
                <a:solidFill>
                  <a:schemeClr val="accent1">
                    <a:lumMod val="50000"/>
                  </a:schemeClr>
                </a:solidFill>
                <a:latin typeface="Arial" panose="020B0604020202020204" pitchFamily="34" charset="0"/>
                <a:hlinkClick r:id="rId9"/>
              </a:rPr>
              <a:t>https://safeguardingadults.co.uk/learning-research/training-courses/</a:t>
            </a:r>
            <a:r>
              <a:rPr lang="en-GB" sz="1600" dirty="0">
                <a:solidFill>
                  <a:schemeClr val="accent1">
                    <a:lumMod val="50000"/>
                  </a:schemeClr>
                </a:solidFill>
                <a:latin typeface="Arial" panose="020B0604020202020204" pitchFamily="34" charset="0"/>
              </a:rPr>
              <a:t> </a:t>
            </a:r>
            <a:endParaRPr lang="en-GB" sz="1600" b="1" dirty="0">
              <a:solidFill>
                <a:schemeClr val="accent1">
                  <a:lumMod val="50000"/>
                </a:schemeClr>
              </a:solidFill>
              <a:latin typeface="Arial" panose="020B0604020202020204" pitchFamily="34" charset="0"/>
            </a:endParaRPr>
          </a:p>
          <a:p>
            <a:pPr marL="285750" indent="-285750">
              <a:buFont typeface="Arial" panose="020B0604020202020204" pitchFamily="34" charset="0"/>
              <a:buChar char="•"/>
            </a:pPr>
            <a:r>
              <a:rPr lang="en-GB" sz="1600" b="1" dirty="0">
                <a:solidFill>
                  <a:schemeClr val="accent1">
                    <a:lumMod val="50000"/>
                  </a:schemeClr>
                </a:solidFill>
                <a:latin typeface="Arial" panose="020B0604020202020204" pitchFamily="34" charset="0"/>
              </a:rPr>
              <a:t>NYSAB Multi-agency safeguarding Procedures -  </a:t>
            </a:r>
            <a:r>
              <a:rPr lang="en-GB" sz="1600" dirty="0">
                <a:solidFill>
                  <a:schemeClr val="accent1">
                    <a:lumMod val="50000"/>
                  </a:schemeClr>
                </a:solidFill>
                <a:latin typeface="Arial" panose="020B0604020202020204" pitchFamily="34" charset="0"/>
                <a:hlinkClick r:id="rId6"/>
              </a:rPr>
              <a:t>https://safeguardingadults.co.uk/working-with-adults/nysab-procedures/</a:t>
            </a:r>
            <a:r>
              <a:rPr lang="en-GB" sz="1600" dirty="0">
                <a:solidFill>
                  <a:schemeClr val="accent1">
                    <a:lumMod val="50000"/>
                  </a:schemeClr>
                </a:solidFill>
                <a:latin typeface="Arial" panose="020B0604020202020204" pitchFamily="34" charset="0"/>
              </a:rPr>
              <a:t> </a:t>
            </a:r>
          </a:p>
          <a:p>
            <a:endParaRPr lang="en-GB" sz="1600" dirty="0">
              <a:solidFill>
                <a:schemeClr val="accent1">
                  <a:lumMod val="50000"/>
                </a:schemeClr>
              </a:solidFill>
              <a:latin typeface="Arial" panose="020B0604020202020204" pitchFamily="34" charset="0"/>
            </a:endParaRPr>
          </a:p>
          <a:p>
            <a:endParaRPr lang="en-US" sz="1600" b="1" dirty="0">
              <a:solidFill>
                <a:schemeClr val="accent1">
                  <a:lumMod val="50000"/>
                </a:schemeClr>
              </a:solidFill>
            </a:endParaRPr>
          </a:p>
        </p:txBody>
      </p:sp>
      <p:pic>
        <p:nvPicPr>
          <p:cNvPr id="10" name="Picture 9">
            <a:extLst>
              <a:ext uri="{FF2B5EF4-FFF2-40B4-BE49-F238E27FC236}">
                <a16:creationId xmlns:a16="http://schemas.microsoft.com/office/drawing/2014/main" id="{0C4DB86A-64FB-4B4F-9B92-F647A9557321}"/>
              </a:ext>
            </a:extLst>
          </p:cNvPr>
          <p:cNvPicPr>
            <a:picLocks noChangeAspect="1"/>
          </p:cNvPicPr>
          <p:nvPr/>
        </p:nvPicPr>
        <p:blipFill>
          <a:blip r:embed="rId10"/>
          <a:stretch>
            <a:fillRect/>
          </a:stretch>
        </p:blipFill>
        <p:spPr>
          <a:xfrm rot="20868873">
            <a:off x="3087884" y="4405655"/>
            <a:ext cx="1319143" cy="1776731"/>
          </a:xfrm>
          <a:prstGeom prst="rect">
            <a:avLst/>
          </a:prstGeom>
        </p:spPr>
      </p:pic>
      <p:pic>
        <p:nvPicPr>
          <p:cNvPr id="13" name="Picture 12">
            <a:hlinkClick r:id="rId11"/>
            <a:extLst>
              <a:ext uri="{FF2B5EF4-FFF2-40B4-BE49-F238E27FC236}">
                <a16:creationId xmlns:a16="http://schemas.microsoft.com/office/drawing/2014/main" id="{2BAEBDE8-853A-9844-AE13-15E083A8F61C}"/>
              </a:ext>
            </a:extLst>
          </p:cNvPr>
          <p:cNvPicPr>
            <a:picLocks noChangeAspect="1"/>
          </p:cNvPicPr>
          <p:nvPr/>
        </p:nvPicPr>
        <p:blipFill>
          <a:blip r:embed="rId12"/>
          <a:stretch>
            <a:fillRect/>
          </a:stretch>
        </p:blipFill>
        <p:spPr>
          <a:xfrm rot="730567">
            <a:off x="9072372" y="4339568"/>
            <a:ext cx="2818885" cy="1680540"/>
          </a:xfrm>
          <a:prstGeom prst="rect">
            <a:avLst/>
          </a:prstGeom>
        </p:spPr>
      </p:pic>
      <p:sp>
        <p:nvSpPr>
          <p:cNvPr id="14" name="TextBox 13">
            <a:extLst>
              <a:ext uri="{FF2B5EF4-FFF2-40B4-BE49-F238E27FC236}">
                <a16:creationId xmlns:a16="http://schemas.microsoft.com/office/drawing/2014/main" id="{C6B6769E-4958-0340-AB6C-0F2BC32A83C3}"/>
              </a:ext>
            </a:extLst>
          </p:cNvPr>
          <p:cNvSpPr txBox="1"/>
          <p:nvPr/>
        </p:nvSpPr>
        <p:spPr>
          <a:xfrm>
            <a:off x="8631002" y="6193485"/>
            <a:ext cx="3212123" cy="369332"/>
          </a:xfrm>
          <a:prstGeom prst="rect">
            <a:avLst/>
          </a:prstGeom>
          <a:noFill/>
        </p:spPr>
        <p:txBody>
          <a:bodyPr wrap="square" rtlCol="0">
            <a:spAutoFit/>
          </a:bodyPr>
          <a:lstStyle/>
          <a:p>
            <a:r>
              <a:rPr lang="en-US" dirty="0">
                <a:hlinkClick r:id="rId11"/>
              </a:rPr>
              <a:t>www.safeguardingadults.co.uk</a:t>
            </a:r>
            <a:r>
              <a:rPr lang="en-US" dirty="0"/>
              <a:t> </a:t>
            </a:r>
          </a:p>
        </p:txBody>
      </p:sp>
      <p:sp>
        <p:nvSpPr>
          <p:cNvPr id="15" name="TextBox 14">
            <a:extLst>
              <a:ext uri="{FF2B5EF4-FFF2-40B4-BE49-F238E27FC236}">
                <a16:creationId xmlns:a16="http://schemas.microsoft.com/office/drawing/2014/main" id="{7F245922-0278-B045-BE00-B16F83BE16F7}"/>
              </a:ext>
            </a:extLst>
          </p:cNvPr>
          <p:cNvSpPr txBox="1"/>
          <p:nvPr/>
        </p:nvSpPr>
        <p:spPr>
          <a:xfrm>
            <a:off x="5570416" y="6274307"/>
            <a:ext cx="2601824" cy="369332"/>
          </a:xfrm>
          <a:prstGeom prst="rect">
            <a:avLst/>
          </a:prstGeom>
          <a:noFill/>
        </p:spPr>
        <p:txBody>
          <a:bodyPr wrap="square" rtlCol="0">
            <a:spAutoFit/>
          </a:bodyPr>
          <a:lstStyle/>
          <a:p>
            <a:r>
              <a:rPr lang="en-US" dirty="0">
                <a:hlinkClick r:id="rId13"/>
              </a:rPr>
              <a:t>www.twitter.com/nysab1</a:t>
            </a:r>
            <a:r>
              <a:rPr lang="en-US" dirty="0"/>
              <a:t> </a:t>
            </a:r>
          </a:p>
        </p:txBody>
      </p:sp>
      <p:sp>
        <p:nvSpPr>
          <p:cNvPr id="16" name="TextBox 15">
            <a:extLst>
              <a:ext uri="{FF2B5EF4-FFF2-40B4-BE49-F238E27FC236}">
                <a16:creationId xmlns:a16="http://schemas.microsoft.com/office/drawing/2014/main" id="{0269CF6D-69FB-A040-BCD2-9D41AD40AB28}"/>
              </a:ext>
            </a:extLst>
          </p:cNvPr>
          <p:cNvSpPr txBox="1"/>
          <p:nvPr/>
        </p:nvSpPr>
        <p:spPr>
          <a:xfrm>
            <a:off x="2848752" y="6091165"/>
            <a:ext cx="2601824" cy="646331"/>
          </a:xfrm>
          <a:prstGeom prst="rect">
            <a:avLst/>
          </a:prstGeom>
          <a:noFill/>
        </p:spPr>
        <p:txBody>
          <a:bodyPr wrap="square" rtlCol="0">
            <a:spAutoFit/>
          </a:bodyPr>
          <a:lstStyle/>
          <a:p>
            <a:r>
              <a:rPr lang="en-US" dirty="0">
                <a:hlinkClick r:id="rId14"/>
              </a:rPr>
              <a:t>www.safeguardingadults.co.uk/nysab-newsletter</a:t>
            </a:r>
            <a:r>
              <a:rPr lang="en-US" dirty="0"/>
              <a:t> </a:t>
            </a:r>
          </a:p>
        </p:txBody>
      </p:sp>
      <p:sp>
        <p:nvSpPr>
          <p:cNvPr id="17" name="TextBox 16">
            <a:extLst>
              <a:ext uri="{FF2B5EF4-FFF2-40B4-BE49-F238E27FC236}">
                <a16:creationId xmlns:a16="http://schemas.microsoft.com/office/drawing/2014/main" id="{4A13D0AB-B270-4640-B229-A51ACD0908FF}"/>
              </a:ext>
            </a:extLst>
          </p:cNvPr>
          <p:cNvSpPr txBox="1"/>
          <p:nvPr/>
        </p:nvSpPr>
        <p:spPr>
          <a:xfrm rot="20852929">
            <a:off x="2838108" y="3863457"/>
            <a:ext cx="1595695" cy="369332"/>
          </a:xfrm>
          <a:prstGeom prst="rect">
            <a:avLst/>
          </a:prstGeom>
          <a:noFill/>
        </p:spPr>
        <p:txBody>
          <a:bodyPr wrap="square" rtlCol="0">
            <a:spAutoFit/>
          </a:bodyPr>
          <a:lstStyle/>
          <a:p>
            <a:r>
              <a:rPr lang="en-GB" b="1" dirty="0">
                <a:solidFill>
                  <a:schemeClr val="accent1">
                    <a:lumMod val="50000"/>
                  </a:schemeClr>
                </a:solidFill>
                <a:latin typeface="Arial" panose="020B0604020202020204" pitchFamily="34" charset="0"/>
              </a:rPr>
              <a:t>Newsletter</a:t>
            </a:r>
            <a:endParaRPr lang="en-US" dirty="0"/>
          </a:p>
        </p:txBody>
      </p:sp>
      <p:sp>
        <p:nvSpPr>
          <p:cNvPr id="18" name="TextBox 17">
            <a:extLst>
              <a:ext uri="{FF2B5EF4-FFF2-40B4-BE49-F238E27FC236}">
                <a16:creationId xmlns:a16="http://schemas.microsoft.com/office/drawing/2014/main" id="{C619B9FA-81F8-0241-949C-52584A7F45A5}"/>
              </a:ext>
            </a:extLst>
          </p:cNvPr>
          <p:cNvSpPr txBox="1"/>
          <p:nvPr/>
        </p:nvSpPr>
        <p:spPr>
          <a:xfrm>
            <a:off x="6407785" y="3663700"/>
            <a:ext cx="1170920" cy="369332"/>
          </a:xfrm>
          <a:prstGeom prst="rect">
            <a:avLst/>
          </a:prstGeom>
          <a:noFill/>
        </p:spPr>
        <p:txBody>
          <a:bodyPr wrap="square" rtlCol="0">
            <a:spAutoFit/>
          </a:bodyPr>
          <a:lstStyle/>
          <a:p>
            <a:r>
              <a:rPr lang="en-GB" b="1" dirty="0">
                <a:solidFill>
                  <a:schemeClr val="accent1">
                    <a:lumMod val="50000"/>
                  </a:schemeClr>
                </a:solidFill>
                <a:latin typeface="Arial" panose="020B0604020202020204" pitchFamily="34" charset="0"/>
              </a:rPr>
              <a:t>Twitter</a:t>
            </a:r>
            <a:endParaRPr lang="en-US" dirty="0"/>
          </a:p>
        </p:txBody>
      </p:sp>
      <p:sp>
        <p:nvSpPr>
          <p:cNvPr id="19" name="TextBox 18">
            <a:extLst>
              <a:ext uri="{FF2B5EF4-FFF2-40B4-BE49-F238E27FC236}">
                <a16:creationId xmlns:a16="http://schemas.microsoft.com/office/drawing/2014/main" id="{6F56AECB-DD35-5849-A8C5-F10E7F0913A4}"/>
              </a:ext>
            </a:extLst>
          </p:cNvPr>
          <p:cNvSpPr txBox="1"/>
          <p:nvPr/>
        </p:nvSpPr>
        <p:spPr>
          <a:xfrm rot="585748">
            <a:off x="10234829" y="4016957"/>
            <a:ext cx="1642024" cy="369332"/>
          </a:xfrm>
          <a:prstGeom prst="rect">
            <a:avLst/>
          </a:prstGeom>
          <a:noFill/>
        </p:spPr>
        <p:txBody>
          <a:bodyPr wrap="square" rtlCol="0">
            <a:spAutoFit/>
          </a:bodyPr>
          <a:lstStyle/>
          <a:p>
            <a:r>
              <a:rPr lang="en-GB" b="1" dirty="0">
                <a:solidFill>
                  <a:schemeClr val="accent1">
                    <a:lumMod val="50000"/>
                  </a:schemeClr>
                </a:solidFill>
                <a:latin typeface="Arial" panose="020B0604020202020204" pitchFamily="34" charset="0"/>
              </a:rPr>
              <a:t>Website</a:t>
            </a:r>
            <a:endParaRPr lang="en-US" dirty="0"/>
          </a:p>
        </p:txBody>
      </p:sp>
      <p:pic>
        <p:nvPicPr>
          <p:cNvPr id="12" name="Picture 11">
            <a:extLst>
              <a:ext uri="{FF2B5EF4-FFF2-40B4-BE49-F238E27FC236}">
                <a16:creationId xmlns:a16="http://schemas.microsoft.com/office/drawing/2014/main" id="{D2B90D02-F93B-8548-B989-8E3185620CE3}"/>
              </a:ext>
            </a:extLst>
          </p:cNvPr>
          <p:cNvPicPr>
            <a:picLocks noChangeAspect="1"/>
          </p:cNvPicPr>
          <p:nvPr/>
        </p:nvPicPr>
        <p:blipFill>
          <a:blip r:embed="rId15"/>
          <a:stretch>
            <a:fillRect/>
          </a:stretch>
        </p:blipFill>
        <p:spPr>
          <a:xfrm>
            <a:off x="5387079" y="4090500"/>
            <a:ext cx="3172737" cy="2211091"/>
          </a:xfrm>
          <a:prstGeom prst="rect">
            <a:avLst/>
          </a:prstGeom>
        </p:spPr>
      </p:pic>
      <p:pic>
        <p:nvPicPr>
          <p:cNvPr id="11" name="Picture 10">
            <a:extLst>
              <a:ext uri="{FF2B5EF4-FFF2-40B4-BE49-F238E27FC236}">
                <a16:creationId xmlns:a16="http://schemas.microsoft.com/office/drawing/2014/main" id="{1F92DA15-BF3F-0333-4768-ED4AC9F0CFFE}"/>
              </a:ext>
            </a:extLst>
          </p:cNvPr>
          <p:cNvPicPr>
            <a:picLocks noChangeAspect="1"/>
          </p:cNvPicPr>
          <p:nvPr/>
        </p:nvPicPr>
        <p:blipFill>
          <a:blip r:embed="rId16"/>
          <a:stretch>
            <a:fillRect/>
          </a:stretch>
        </p:blipFill>
        <p:spPr>
          <a:xfrm>
            <a:off x="84951" y="3518683"/>
            <a:ext cx="2404719" cy="2572482"/>
          </a:xfrm>
          <a:prstGeom prst="rect">
            <a:avLst/>
          </a:prstGeom>
        </p:spPr>
      </p:pic>
    </p:spTree>
    <p:extLst>
      <p:ext uri="{BB962C8B-B14F-4D97-AF65-F5344CB8AC3E}">
        <p14:creationId xmlns:p14="http://schemas.microsoft.com/office/powerpoint/2010/main" val="2643116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3927475"/>
          </a:xfrm>
        </p:spPr>
        <p:txBody>
          <a:bodyPr>
            <a:normAutofit/>
          </a:bodyPr>
          <a:lstStyle/>
          <a:p>
            <a:pPr algn="ctr"/>
            <a:br>
              <a:rPr lang="en-GB" sz="2800" dirty="0"/>
            </a:br>
            <a:r>
              <a:rPr lang="en-GB" sz="3600" dirty="0"/>
              <a:t>Questions?</a:t>
            </a:r>
            <a:br>
              <a:rPr lang="en-GB" sz="2800" dirty="0"/>
            </a:br>
            <a:r>
              <a:rPr lang="en-GB" sz="2400" dirty="0"/>
              <a:t>email:</a:t>
            </a:r>
            <a:br>
              <a:rPr lang="en-GB" sz="2400" b="0" dirty="0"/>
            </a:br>
            <a:r>
              <a:rPr lang="en-GB" sz="2400" dirty="0"/>
              <a:t>AdultSafeguardingTeam@northyorks.gov.uk</a:t>
            </a:r>
            <a:br>
              <a:rPr lang="en-GB" sz="2400" dirty="0"/>
            </a:br>
            <a:r>
              <a:rPr lang="en-GB" sz="2400" dirty="0"/>
              <a:t>HASQuality@northyorks.gov.uk</a:t>
            </a:r>
          </a:p>
        </p:txBody>
      </p:sp>
      <p:pic>
        <p:nvPicPr>
          <p:cNvPr id="3" name="Picture 2">
            <a:extLst>
              <a:ext uri="{FF2B5EF4-FFF2-40B4-BE49-F238E27FC236}">
                <a16:creationId xmlns:a16="http://schemas.microsoft.com/office/drawing/2014/main" id="{730FDAAF-D598-4613-8405-5498353DAD6D}"/>
              </a:ext>
            </a:extLst>
          </p:cNvPr>
          <p:cNvPicPr>
            <a:picLocks noChangeAspect="1"/>
          </p:cNvPicPr>
          <p:nvPr/>
        </p:nvPicPr>
        <p:blipFill>
          <a:blip r:embed="rId3"/>
          <a:stretch>
            <a:fillRect/>
          </a:stretch>
        </p:blipFill>
        <p:spPr>
          <a:xfrm>
            <a:off x="4913375" y="290795"/>
            <a:ext cx="2022131" cy="1781845"/>
          </a:xfrm>
          <a:prstGeom prst="rect">
            <a:avLst/>
          </a:prstGeom>
        </p:spPr>
      </p:pic>
    </p:spTree>
    <p:extLst>
      <p:ext uri="{BB962C8B-B14F-4D97-AF65-F5344CB8AC3E}">
        <p14:creationId xmlns:p14="http://schemas.microsoft.com/office/powerpoint/2010/main" val="296470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0" dirty="0"/>
              <a:t>Key changes</a:t>
            </a:r>
          </a:p>
        </p:txBody>
      </p:sp>
      <p:sp>
        <p:nvSpPr>
          <p:cNvPr id="3" name="Content Placeholder 2"/>
          <p:cNvSpPr>
            <a:spLocks noGrp="1"/>
          </p:cNvSpPr>
          <p:nvPr>
            <p:ph idx="1"/>
          </p:nvPr>
        </p:nvSpPr>
        <p:spPr>
          <a:xfrm>
            <a:off x="523874" y="1861837"/>
            <a:ext cx="10829925" cy="4631038"/>
          </a:xfrm>
        </p:spPr>
        <p:txBody>
          <a:bodyPr>
            <a:normAutofit fontScale="85000" lnSpcReduction="20000"/>
          </a:bodyPr>
          <a:lstStyle/>
          <a:p>
            <a:pPr>
              <a:buFont typeface="Wingdings" panose="05000000000000000000" pitchFamily="2" charset="2"/>
              <a:buChar char="ü"/>
            </a:pPr>
            <a:r>
              <a:rPr lang="en-GB" sz="2400" dirty="0"/>
              <a:t>The new Organisational Safeguarding Procedure has been developed by a multi-agency task and finish group and replaces “Collective Care” procedures. It has been approved by North Yorkshire Safeguarding Adults Board.  </a:t>
            </a:r>
          </a:p>
          <a:p>
            <a:pPr lvl="0">
              <a:buFont typeface="Wingdings" panose="05000000000000000000" pitchFamily="2" charset="2"/>
              <a:buChar char="ü"/>
            </a:pPr>
            <a:r>
              <a:rPr lang="en-GB" sz="2400" dirty="0"/>
              <a:t>Five stage process which has a  </a:t>
            </a:r>
            <a:r>
              <a:rPr lang="en-GB" sz="2400" i="1" dirty="0">
                <a:solidFill>
                  <a:srgbClr val="00B0F0"/>
                </a:solidFill>
              </a:rPr>
              <a:t>clear “end to end” process,  </a:t>
            </a:r>
          </a:p>
          <a:p>
            <a:pPr lvl="0">
              <a:buFont typeface="Wingdings" panose="05000000000000000000" pitchFamily="2" charset="2"/>
              <a:buChar char="ü"/>
            </a:pPr>
            <a:r>
              <a:rPr lang="en-GB" sz="2400" dirty="0"/>
              <a:t>We no longer have  </a:t>
            </a:r>
            <a:r>
              <a:rPr lang="en-GB" sz="2400" i="1" dirty="0">
                <a:solidFill>
                  <a:srgbClr val="00B0F0"/>
                </a:solidFill>
              </a:rPr>
              <a:t>low-level concerns </a:t>
            </a:r>
            <a:r>
              <a:rPr lang="en-GB" sz="2400" dirty="0"/>
              <a:t>meetings, these are now part of the </a:t>
            </a:r>
            <a:r>
              <a:rPr lang="en-GB" sz="2400" i="1" dirty="0">
                <a:solidFill>
                  <a:srgbClr val="00B0F0"/>
                </a:solidFill>
              </a:rPr>
              <a:t>Quality Pathway</a:t>
            </a:r>
            <a:r>
              <a:rPr lang="en-GB" sz="2400" i="1" dirty="0">
                <a:solidFill>
                  <a:srgbClr val="5B9BD5"/>
                </a:solidFill>
              </a:rPr>
              <a:t>.</a:t>
            </a:r>
          </a:p>
          <a:p>
            <a:pPr lvl="0">
              <a:buFont typeface="Wingdings" panose="05000000000000000000" pitchFamily="2" charset="2"/>
              <a:buChar char="ü"/>
            </a:pPr>
            <a:r>
              <a:rPr lang="en-GB" sz="2400" dirty="0"/>
              <a:t>A multi-agency </a:t>
            </a:r>
            <a:r>
              <a:rPr lang="en-GB" sz="2400" i="1" dirty="0">
                <a:solidFill>
                  <a:srgbClr val="00B0F0"/>
                </a:solidFill>
              </a:rPr>
              <a:t>supportive approach </a:t>
            </a:r>
            <a:r>
              <a:rPr lang="en-GB" sz="2400" dirty="0"/>
              <a:t>which identifies interventions required to </a:t>
            </a:r>
            <a:r>
              <a:rPr lang="en-GB" sz="2400" i="1" dirty="0">
                <a:solidFill>
                  <a:srgbClr val="00B0F0"/>
                </a:solidFill>
              </a:rPr>
              <a:t>enable providers</a:t>
            </a:r>
            <a:r>
              <a:rPr lang="en-GB" sz="2400" b="1" i="1" dirty="0"/>
              <a:t> </a:t>
            </a:r>
            <a:r>
              <a:rPr lang="en-GB" sz="2400" dirty="0"/>
              <a:t>to meet standards of care</a:t>
            </a:r>
          </a:p>
          <a:p>
            <a:pPr lvl="0">
              <a:buFont typeface="Wingdings" panose="05000000000000000000" pitchFamily="2" charset="2"/>
              <a:buChar char="ü"/>
            </a:pPr>
            <a:r>
              <a:rPr lang="en-GB" sz="2400" dirty="0"/>
              <a:t>Supports </a:t>
            </a:r>
            <a:r>
              <a:rPr lang="en-GB" sz="2400" i="1" dirty="0">
                <a:solidFill>
                  <a:srgbClr val="00B0F0"/>
                </a:solidFill>
              </a:rPr>
              <a:t>transparent decision making </a:t>
            </a:r>
            <a:r>
              <a:rPr lang="en-GB" sz="2400" dirty="0"/>
              <a:t>where there are concerns about organisational abuse or neglect and quality of care issues</a:t>
            </a:r>
          </a:p>
          <a:p>
            <a:pPr lvl="0">
              <a:buFont typeface="Wingdings" panose="05000000000000000000" pitchFamily="2" charset="2"/>
              <a:buChar char="ü"/>
            </a:pPr>
            <a:r>
              <a:rPr lang="en-GB" sz="2400" dirty="0"/>
              <a:t>Includes timescales which supports a </a:t>
            </a:r>
            <a:r>
              <a:rPr lang="en-GB" sz="2400" i="1" dirty="0">
                <a:solidFill>
                  <a:srgbClr val="00B0F0"/>
                </a:solidFill>
              </a:rPr>
              <a:t>proportionate response </a:t>
            </a:r>
            <a:r>
              <a:rPr lang="en-GB" sz="2400" dirty="0"/>
              <a:t>to concerns</a:t>
            </a:r>
          </a:p>
          <a:p>
            <a:pPr lvl="0">
              <a:buFont typeface="Wingdings" panose="05000000000000000000" pitchFamily="2" charset="2"/>
              <a:buChar char="ü"/>
            </a:pPr>
            <a:r>
              <a:rPr lang="en-GB" sz="2400" dirty="0"/>
              <a:t>Ensures </a:t>
            </a:r>
            <a:r>
              <a:rPr lang="en-GB" sz="2400" i="1" dirty="0">
                <a:solidFill>
                  <a:srgbClr val="00B0F0"/>
                </a:solidFill>
              </a:rPr>
              <a:t>risk is proportionately assessed </a:t>
            </a:r>
            <a:r>
              <a:rPr lang="en-GB" sz="2400" dirty="0"/>
              <a:t>including the </a:t>
            </a:r>
            <a:r>
              <a:rPr lang="en-GB" sz="2400" i="1" dirty="0">
                <a:solidFill>
                  <a:srgbClr val="00B0F0"/>
                </a:solidFill>
              </a:rPr>
              <a:t>impact on people </a:t>
            </a:r>
            <a:r>
              <a:rPr lang="en-GB" sz="2400" dirty="0"/>
              <a:t>using the service</a:t>
            </a:r>
          </a:p>
          <a:p>
            <a:pPr>
              <a:buFont typeface="Wingdings" panose="05000000000000000000" pitchFamily="2" charset="2"/>
              <a:buChar char="ü"/>
            </a:pPr>
            <a:r>
              <a:rPr lang="en-GB" sz="2400" dirty="0"/>
              <a:t>Strengthens</a:t>
            </a:r>
            <a:r>
              <a:rPr lang="en-GB" sz="2400" b="1" dirty="0">
                <a:solidFill>
                  <a:srgbClr val="00B0F0"/>
                </a:solidFill>
              </a:rPr>
              <a:t> </a:t>
            </a:r>
            <a:r>
              <a:rPr lang="en-GB" sz="2400" i="1" dirty="0">
                <a:solidFill>
                  <a:srgbClr val="00B0F0"/>
                </a:solidFill>
              </a:rPr>
              <a:t>accountability</a:t>
            </a:r>
            <a:r>
              <a:rPr lang="en-GB" sz="2400" dirty="0">
                <a:solidFill>
                  <a:srgbClr val="00B0F0"/>
                </a:solidFill>
              </a:rPr>
              <a:t> </a:t>
            </a:r>
          </a:p>
          <a:p>
            <a:pPr>
              <a:buFont typeface="Wingdings" panose="05000000000000000000" pitchFamily="2" charset="2"/>
              <a:buChar char="ü"/>
            </a:pPr>
            <a:r>
              <a:rPr lang="en-GB" sz="2400" dirty="0"/>
              <a:t>Providers produce a </a:t>
            </a:r>
            <a:r>
              <a:rPr lang="en-GB" sz="2400" i="1" dirty="0">
                <a:solidFill>
                  <a:srgbClr val="00B0F0"/>
                </a:solidFill>
              </a:rPr>
              <a:t>Provider Improvement Plan – this is a new stage</a:t>
            </a:r>
          </a:p>
          <a:p>
            <a:pPr>
              <a:buFont typeface="Wingdings" panose="05000000000000000000" pitchFamily="2" charset="2"/>
              <a:buChar char="ü"/>
            </a:pPr>
            <a:r>
              <a:rPr lang="en-GB" sz="2400" dirty="0"/>
              <a:t>Pathway which will </a:t>
            </a:r>
            <a:r>
              <a:rPr lang="en-GB" sz="2400" i="1" dirty="0">
                <a:solidFill>
                  <a:srgbClr val="00B0F0"/>
                </a:solidFill>
              </a:rPr>
              <a:t>promote and drive sustainability</a:t>
            </a:r>
            <a:r>
              <a:rPr lang="en-GB" sz="2400" b="1" i="1" dirty="0">
                <a:solidFill>
                  <a:srgbClr val="00B0F0"/>
                </a:solidFill>
              </a:rPr>
              <a:t> </a:t>
            </a:r>
            <a:r>
              <a:rPr lang="en-GB" sz="2400" dirty="0"/>
              <a:t>in the adult social care market in North Yorkshire</a:t>
            </a:r>
          </a:p>
        </p:txBody>
      </p:sp>
    </p:spTree>
    <p:extLst>
      <p:ext uri="{BB962C8B-B14F-4D97-AF65-F5344CB8AC3E}">
        <p14:creationId xmlns:p14="http://schemas.microsoft.com/office/powerpoint/2010/main" val="143269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967" y="365125"/>
            <a:ext cx="10681917" cy="1325563"/>
          </a:xfrm>
        </p:spPr>
        <p:txBody>
          <a:bodyPr>
            <a:normAutofit/>
          </a:bodyPr>
          <a:lstStyle/>
          <a:p>
            <a:r>
              <a:rPr lang="en-GB" sz="2800" b="0" dirty="0"/>
              <a:t>The old and the new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4382894"/>
              </p:ext>
            </p:extLst>
          </p:nvPr>
        </p:nvGraphicFramePr>
        <p:xfrm>
          <a:off x="200967" y="1825624"/>
          <a:ext cx="11746524" cy="4334016"/>
        </p:xfrm>
        <a:graphic>
          <a:graphicData uri="http://schemas.openxmlformats.org/drawingml/2006/table">
            <a:tbl>
              <a:tblPr firstRow="1" bandRow="1">
                <a:tableStyleId>{5C22544A-7EE6-4342-B048-85BDC9FD1C3A}</a:tableStyleId>
              </a:tblPr>
              <a:tblGrid>
                <a:gridCol w="5587235">
                  <a:extLst>
                    <a:ext uri="{9D8B030D-6E8A-4147-A177-3AD203B41FA5}">
                      <a16:colId xmlns:a16="http://schemas.microsoft.com/office/drawing/2014/main" val="20000"/>
                    </a:ext>
                  </a:extLst>
                </a:gridCol>
                <a:gridCol w="6159289">
                  <a:extLst>
                    <a:ext uri="{9D8B030D-6E8A-4147-A177-3AD203B41FA5}">
                      <a16:colId xmlns:a16="http://schemas.microsoft.com/office/drawing/2014/main" val="20001"/>
                    </a:ext>
                  </a:extLst>
                </a:gridCol>
              </a:tblGrid>
              <a:tr h="811612">
                <a:tc>
                  <a:txBody>
                    <a:bodyPr/>
                    <a:lstStyle/>
                    <a:p>
                      <a:r>
                        <a:rPr lang="en-GB" sz="2000" b="1" i="1" dirty="0">
                          <a:solidFill>
                            <a:schemeClr val="tx1"/>
                          </a:solidFill>
                          <a:latin typeface="Arial" panose="020B0604020202020204" pitchFamily="34" charset="0"/>
                          <a:cs typeface="Arial" panose="020B0604020202020204" pitchFamily="34" charset="0"/>
                        </a:rPr>
                        <a:t>Process up to 30 September 2024</a:t>
                      </a:r>
                    </a:p>
                    <a:p>
                      <a:r>
                        <a:rPr lang="en-GB" sz="2000" b="1" i="1" dirty="0">
                          <a:solidFill>
                            <a:schemeClr val="tx1"/>
                          </a:solidFill>
                          <a:latin typeface="Arial" panose="020B0604020202020204" pitchFamily="34" charset="0"/>
                          <a:cs typeface="Arial" panose="020B0604020202020204" pitchFamily="34" charset="0"/>
                        </a:rPr>
                        <a:t>Collective Care</a:t>
                      </a:r>
                    </a:p>
                  </a:txBody>
                  <a:tcPr marL="86171" marR="8617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GB" sz="2000" dirty="0">
                          <a:solidFill>
                            <a:schemeClr val="tx1"/>
                          </a:solidFill>
                          <a:latin typeface="Arial" panose="020B0604020202020204" pitchFamily="34" charset="0"/>
                          <a:cs typeface="Arial" panose="020B0604020202020204" pitchFamily="34" charset="0"/>
                        </a:rPr>
                        <a:t>New Process from 1 October</a:t>
                      </a:r>
                      <a:r>
                        <a:rPr lang="en-GB" sz="2000" baseline="0" dirty="0">
                          <a:solidFill>
                            <a:schemeClr val="tx1"/>
                          </a:solidFill>
                          <a:latin typeface="Arial" panose="020B0604020202020204" pitchFamily="34" charset="0"/>
                          <a:cs typeface="Arial" panose="020B0604020202020204" pitchFamily="34" charset="0"/>
                        </a:rPr>
                        <a:t> 2024</a:t>
                      </a:r>
                    </a:p>
                    <a:p>
                      <a:r>
                        <a:rPr lang="en-GB" sz="2000" baseline="0" dirty="0">
                          <a:solidFill>
                            <a:schemeClr val="tx1"/>
                          </a:solidFill>
                          <a:latin typeface="Arial" panose="020B0604020202020204" pitchFamily="34" charset="0"/>
                          <a:cs typeface="Arial" panose="020B0604020202020204" pitchFamily="34" charset="0"/>
                        </a:rPr>
                        <a:t>Organisational Safeguarding </a:t>
                      </a:r>
                      <a:endParaRPr lang="en-GB" sz="2000" dirty="0">
                        <a:solidFill>
                          <a:schemeClr val="tx1"/>
                        </a:solidFill>
                        <a:latin typeface="Arial" panose="020B0604020202020204" pitchFamily="34" charset="0"/>
                        <a:cs typeface="Arial" panose="020B0604020202020204" pitchFamily="34" charset="0"/>
                      </a:endParaRPr>
                    </a:p>
                  </a:txBody>
                  <a:tcPr marL="86171" marR="8617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0"/>
                  </a:ext>
                </a:extLst>
              </a:tr>
              <a:tr h="811612">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2000" dirty="0">
                          <a:latin typeface="Arial" panose="020B0604020202020204" pitchFamily="34" charset="0"/>
                          <a:cs typeface="Arial" panose="020B0604020202020204" pitchFamily="34" charset="0"/>
                        </a:rPr>
                        <a:t>Strategy meeting (Collective care)</a:t>
                      </a:r>
                    </a:p>
                    <a:p>
                      <a:pPr marL="342900" indent="-342900">
                        <a:buFont typeface="+mj-lt"/>
                        <a:buAutoNum type="arabicPeriod"/>
                      </a:pPr>
                      <a:endParaRPr lang="en-GB" sz="2000" dirty="0">
                        <a:latin typeface="Arial" panose="020B0604020202020204" pitchFamily="34" charset="0"/>
                        <a:cs typeface="Arial" panose="020B0604020202020204" pitchFamily="34" charset="0"/>
                      </a:endParaRPr>
                    </a:p>
                  </a:txBody>
                  <a:tcPr marL="86171" marR="86171"/>
                </a:tc>
                <a:tc>
                  <a:txBody>
                    <a:bodyPr/>
                    <a:lstStyle/>
                    <a:p>
                      <a:pPr marL="342900" indent="-342900">
                        <a:buFont typeface="+mj-lt"/>
                        <a:buAutoNum type="arabicPeriod"/>
                      </a:pPr>
                      <a:r>
                        <a:rPr lang="en-GB" sz="2000" b="1" baseline="0" dirty="0">
                          <a:latin typeface="Arial" panose="020B0604020202020204" pitchFamily="34" charset="0"/>
                          <a:cs typeface="Arial" panose="020B0604020202020204" pitchFamily="34" charset="0"/>
                        </a:rPr>
                        <a:t>Decision to initiate Organisational Safeguarding</a:t>
                      </a:r>
                      <a:endParaRPr lang="en-GB" sz="2000" b="1" dirty="0">
                        <a:latin typeface="Arial" panose="020B0604020202020204" pitchFamily="34" charset="0"/>
                        <a:cs typeface="Arial" panose="020B0604020202020204" pitchFamily="34" charset="0"/>
                      </a:endParaRPr>
                    </a:p>
                  </a:txBody>
                  <a:tcPr marL="86171" marR="86171"/>
                </a:tc>
                <a:extLst>
                  <a:ext uri="{0D108BD9-81ED-4DB2-BD59-A6C34878D82A}">
                    <a16:rowId xmlns:a16="http://schemas.microsoft.com/office/drawing/2014/main" val="10001"/>
                  </a:ext>
                </a:extLst>
              </a:tr>
              <a:tr h="677698">
                <a:tc>
                  <a:txBody>
                    <a:bodyPr/>
                    <a:lstStyle/>
                    <a:p>
                      <a:pPr marL="342900" indent="-342900">
                        <a:buFont typeface="+mj-lt"/>
                        <a:buAutoNum type="arabicPeriod" startAt="2"/>
                      </a:pPr>
                      <a:r>
                        <a:rPr lang="en-GB" sz="2000" dirty="0">
                          <a:latin typeface="Arial" panose="020B0604020202020204" pitchFamily="34" charset="0"/>
                          <a:cs typeface="Arial" panose="020B0604020202020204" pitchFamily="34" charset="0"/>
                        </a:rPr>
                        <a:t>Case conference meeting (Collective care)</a:t>
                      </a:r>
                    </a:p>
                  </a:txBody>
                  <a:tcPr marL="86171" marR="86171"/>
                </a:tc>
                <a:tc>
                  <a:txBody>
                    <a:bodyPr/>
                    <a:lstStyle/>
                    <a:p>
                      <a:pPr marL="342900" lvl="0" indent="-342900">
                        <a:buFont typeface="+mj-lt"/>
                        <a:buAutoNum type="arabicPeriod" startAt="2"/>
                      </a:pPr>
                      <a:r>
                        <a:rPr lang="en-GB" sz="2000" b="1" dirty="0">
                          <a:latin typeface="Arial" panose="020B0604020202020204" pitchFamily="34" charset="0"/>
                          <a:cs typeface="Arial" panose="020B0604020202020204" pitchFamily="34" charset="0"/>
                        </a:rPr>
                        <a:t>Initial Organisational Safeguarding meeting</a:t>
                      </a:r>
                    </a:p>
                  </a:txBody>
                  <a:tcPr marL="86171" marR="86171"/>
                </a:tc>
                <a:extLst>
                  <a:ext uri="{0D108BD9-81ED-4DB2-BD59-A6C34878D82A}">
                    <a16:rowId xmlns:a16="http://schemas.microsoft.com/office/drawing/2014/main" val="10002"/>
                  </a:ext>
                </a:extLst>
              </a:tr>
              <a:tr h="677698">
                <a:tc>
                  <a:txBody>
                    <a:bodyPr/>
                    <a:lstStyle/>
                    <a:p>
                      <a:pPr marL="0" indent="0">
                        <a:buFont typeface="+mj-lt"/>
                        <a:buNone/>
                      </a:pPr>
                      <a:r>
                        <a:rPr lang="en-GB" sz="2000" dirty="0">
                          <a:latin typeface="Arial" panose="020B0604020202020204" pitchFamily="34" charset="0"/>
                          <a:cs typeface="Arial" panose="020B0604020202020204" pitchFamily="34" charset="0"/>
                        </a:rPr>
                        <a:t>3. Review meeting (Collective care)</a:t>
                      </a:r>
                    </a:p>
                  </a:txBody>
                  <a:tcPr marL="86171" marR="86171"/>
                </a:tc>
                <a:tc>
                  <a:txBody>
                    <a:bodyPr/>
                    <a:lstStyle/>
                    <a:p>
                      <a:pPr marL="0" lvl="0" indent="0">
                        <a:buFont typeface="+mj-lt"/>
                        <a:buNone/>
                      </a:pPr>
                      <a:r>
                        <a:rPr lang="en-GB" sz="2000" b="1" dirty="0">
                          <a:latin typeface="Arial" panose="020B0604020202020204" pitchFamily="34" charset="0"/>
                          <a:cs typeface="Arial" panose="020B0604020202020204" pitchFamily="34" charset="0"/>
                        </a:rPr>
                        <a:t>3. Provider Review meeting</a:t>
                      </a:r>
                    </a:p>
                  </a:txBody>
                  <a:tcPr marL="86171" marR="86171"/>
                </a:tc>
                <a:extLst>
                  <a:ext uri="{0D108BD9-81ED-4DB2-BD59-A6C34878D82A}">
                    <a16:rowId xmlns:a16="http://schemas.microsoft.com/office/drawing/2014/main" val="2075851590"/>
                  </a:ext>
                </a:extLst>
              </a:tr>
              <a:tr h="677698">
                <a:tc>
                  <a:txBody>
                    <a:bodyPr/>
                    <a:lstStyle/>
                    <a:p>
                      <a:pPr marL="0" indent="0">
                        <a:buFont typeface="+mj-lt"/>
                        <a:buNone/>
                      </a:pPr>
                      <a:endParaRPr lang="en-GB" sz="2000" dirty="0">
                        <a:latin typeface="Arial" panose="020B0604020202020204" pitchFamily="34" charset="0"/>
                        <a:cs typeface="Arial" panose="020B0604020202020204" pitchFamily="34" charset="0"/>
                      </a:endParaRPr>
                    </a:p>
                  </a:txBody>
                  <a:tcPr marL="86171" marR="86171"/>
                </a:tc>
                <a:tc>
                  <a:txBody>
                    <a:bodyPr/>
                    <a:lstStyle/>
                    <a:p>
                      <a:pPr marL="0" lvl="0" indent="0">
                        <a:buFont typeface="+mj-lt"/>
                        <a:buNone/>
                      </a:pPr>
                      <a:r>
                        <a:rPr lang="en-GB" sz="2000" b="1" dirty="0">
                          <a:latin typeface="Arial" panose="020B0604020202020204" pitchFamily="34" charset="0"/>
                          <a:cs typeface="Arial" panose="020B0604020202020204" pitchFamily="34" charset="0"/>
                        </a:rPr>
                        <a:t>4. Quality Assurance</a:t>
                      </a:r>
                    </a:p>
                  </a:txBody>
                  <a:tcPr marL="86171" marR="86171"/>
                </a:tc>
                <a:extLst>
                  <a:ext uri="{0D108BD9-81ED-4DB2-BD59-A6C34878D82A}">
                    <a16:rowId xmlns:a16="http://schemas.microsoft.com/office/drawing/2014/main" val="2696512451"/>
                  </a:ext>
                </a:extLst>
              </a:tr>
              <a:tr h="677698">
                <a:tc>
                  <a:txBody>
                    <a:bodyPr/>
                    <a:lstStyle/>
                    <a:p>
                      <a:pPr marL="342900" indent="-342900">
                        <a:buFont typeface="+mj-lt"/>
                        <a:buAutoNum type="arabicPeriod" startAt="2"/>
                      </a:pPr>
                      <a:endParaRPr lang="en-GB" sz="2400" dirty="0"/>
                    </a:p>
                  </a:txBody>
                  <a:tcPr marL="86171" marR="86171"/>
                </a:tc>
                <a:tc>
                  <a:txBody>
                    <a:bodyPr/>
                    <a:lstStyle/>
                    <a:p>
                      <a:pPr marL="0" lvl="0" indent="0">
                        <a:buFont typeface="+mj-lt"/>
                        <a:buNone/>
                      </a:pPr>
                      <a:r>
                        <a:rPr lang="en-GB" sz="2000" b="1" dirty="0">
                          <a:latin typeface="Arial" panose="020B0604020202020204" pitchFamily="34" charset="0"/>
                          <a:cs typeface="Arial" panose="020B0604020202020204" pitchFamily="34" charset="0"/>
                        </a:rPr>
                        <a:t>5. Exit to the Quality Pathway</a:t>
                      </a:r>
                    </a:p>
                  </a:txBody>
                  <a:tcPr marL="86171" marR="86171"/>
                </a:tc>
                <a:extLst>
                  <a:ext uri="{0D108BD9-81ED-4DB2-BD59-A6C34878D82A}">
                    <a16:rowId xmlns:a16="http://schemas.microsoft.com/office/drawing/2014/main" val="2795052577"/>
                  </a:ext>
                </a:extLst>
              </a:tr>
            </a:tbl>
          </a:graphicData>
        </a:graphic>
      </p:graphicFrame>
    </p:spTree>
    <p:extLst>
      <p:ext uri="{BB962C8B-B14F-4D97-AF65-F5344CB8AC3E}">
        <p14:creationId xmlns:p14="http://schemas.microsoft.com/office/powerpoint/2010/main" val="63219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CA28-3584-46DD-87B5-9365338A4EEA}"/>
              </a:ext>
            </a:extLst>
          </p:cNvPr>
          <p:cNvSpPr>
            <a:spLocks noGrp="1"/>
          </p:cNvSpPr>
          <p:nvPr>
            <p:ph type="title"/>
          </p:nvPr>
        </p:nvSpPr>
        <p:spPr>
          <a:xfrm>
            <a:off x="472273" y="365125"/>
            <a:ext cx="10410611" cy="1325563"/>
          </a:xfrm>
        </p:spPr>
        <p:txBody>
          <a:bodyPr>
            <a:normAutofit/>
          </a:bodyPr>
          <a:lstStyle/>
          <a:p>
            <a:r>
              <a:rPr lang="en-GB" sz="2400" b="0" dirty="0"/>
              <a:t>Which providers does the Organisational Safeguarding procedure apply to?</a:t>
            </a:r>
          </a:p>
        </p:txBody>
      </p:sp>
      <p:sp>
        <p:nvSpPr>
          <p:cNvPr id="3" name="Content Placeholder 2">
            <a:extLst>
              <a:ext uri="{FF2B5EF4-FFF2-40B4-BE49-F238E27FC236}">
                <a16:creationId xmlns:a16="http://schemas.microsoft.com/office/drawing/2014/main" id="{E85B70B8-8744-4C1D-BEE7-ED2C12DDE110}"/>
              </a:ext>
            </a:extLst>
          </p:cNvPr>
          <p:cNvSpPr>
            <a:spLocks noGrp="1"/>
          </p:cNvSpPr>
          <p:nvPr>
            <p:ph idx="1"/>
          </p:nvPr>
        </p:nvSpPr>
        <p:spPr>
          <a:xfrm>
            <a:off x="779477" y="1887004"/>
            <a:ext cx="10515600" cy="4351338"/>
          </a:xfrm>
        </p:spPr>
        <p:txBody>
          <a:bodyPr>
            <a:normAutofit/>
          </a:bodyPr>
          <a:lstStyle/>
          <a:p>
            <a:pPr marL="0" indent="0">
              <a:spcBef>
                <a:spcPts val="35"/>
              </a:spcBef>
              <a:spcAft>
                <a:spcPts val="0"/>
              </a:spcAft>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p>
          <a:p>
            <a:pPr marL="0" indent="0">
              <a:spcBef>
                <a:spcPts val="35"/>
              </a:spcBef>
              <a:spcAft>
                <a:spcPts val="0"/>
              </a:spcAft>
              <a:buNone/>
            </a:pPr>
            <a:r>
              <a:rPr lang="en-US" sz="1800" dirty="0">
                <a:ea typeface="Arial" panose="020B0604020202020204" pitchFamily="34" charset="0"/>
                <a:cs typeface="Times New Roman" panose="02020603050405020304" pitchFamily="18" charset="0"/>
              </a:rPr>
              <a:t>Any </a:t>
            </a:r>
            <a:r>
              <a:rPr lang="en-US" sz="1800" dirty="0">
                <a:effectLst/>
                <a:latin typeface="Arial" panose="020B0604020202020204" pitchFamily="34" charset="0"/>
                <a:ea typeface="Arial" panose="020B0604020202020204" pitchFamily="34" charset="0"/>
                <a:cs typeface="Times New Roman" panose="02020603050405020304" pitchFamily="18" charset="0"/>
              </a:rPr>
              <a:t>care or health provider who delivers </a:t>
            </a:r>
            <a:r>
              <a:rPr lang="en-US" sz="1800" dirty="0">
                <a:ea typeface="Arial" panose="020B0604020202020204" pitchFamily="34" charset="0"/>
                <a:cs typeface="Times New Roman" panose="02020603050405020304" pitchFamily="18" charset="0"/>
              </a:rPr>
              <a:t>care and support</a:t>
            </a:r>
            <a:r>
              <a:rPr lang="en-US" sz="1800" dirty="0">
                <a:effectLst/>
                <a:latin typeface="Arial" panose="020B0604020202020204" pitchFamily="34" charset="0"/>
                <a:ea typeface="Arial" panose="020B0604020202020204" pitchFamily="34" charset="0"/>
                <a:cs typeface="Times New Roman" panose="02020603050405020304" pitchFamily="18" charset="0"/>
              </a:rPr>
              <a:t> to a group of people. </a:t>
            </a:r>
            <a:r>
              <a:rPr lang="en-US" sz="1800" dirty="0">
                <a:ea typeface="Arial" panose="020B0604020202020204" pitchFamily="34" charset="0"/>
                <a:cs typeface="Times New Roman" panose="02020603050405020304" pitchFamily="18" charset="0"/>
              </a:rPr>
              <a:t>Which may include: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Times New Roman" panose="02020603050405020304" pitchFamily="18" charset="0"/>
              </a:rPr>
              <a:t>Domiciliary Care Providers/ Home based support</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Times New Roman" panose="02020603050405020304" pitchFamily="18" charset="0"/>
              </a:rPr>
              <a:t>Residential Care Homes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Times New Roman" panose="02020603050405020304" pitchFamily="18" charset="0"/>
              </a:rPr>
              <a:t>Nursing Homes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Times New Roman" panose="02020603050405020304" pitchFamily="18" charset="0"/>
              </a:rPr>
              <a:t>Supported Living</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Times New Roman" panose="02020603050405020304" pitchFamily="18" charset="0"/>
              </a:rPr>
              <a:t>Extra Care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Times New Roman" panose="02020603050405020304" pitchFamily="18" charset="0"/>
              </a:rPr>
              <a:t>Private Hospitals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Times New Roman" panose="02020603050405020304" pitchFamily="18" charset="0"/>
              </a:rPr>
              <a:t>NHS Provision - secondary care</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Times New Roman" panose="02020603050405020304" pitchFamily="18" charset="0"/>
              </a:rPr>
              <a:t>Day Care opportunities/Providers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Times New Roman" panose="02020603050405020304" pitchFamily="18" charset="0"/>
              </a:rPr>
              <a:t>Residential colleges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Times New Roman" panose="02020603050405020304" pitchFamily="18" charset="0"/>
              </a:rPr>
              <a:t>Voluntary &amp; Community Services (VCS)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73097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0" dirty="0"/>
              <a:t>Organisational Safeguarding Procedures</a:t>
            </a:r>
            <a:br>
              <a:rPr lang="en-GB" sz="2400" b="0" dirty="0"/>
            </a:br>
            <a:r>
              <a:rPr lang="en-GB" sz="2400" b="0" dirty="0"/>
              <a:t>New five staged approach </a:t>
            </a:r>
          </a:p>
        </p:txBody>
      </p:sp>
      <p:sp>
        <p:nvSpPr>
          <p:cNvPr id="3" name="Content Placeholder 2"/>
          <p:cNvSpPr>
            <a:spLocks noGrp="1"/>
          </p:cNvSpPr>
          <p:nvPr>
            <p:ph idx="1"/>
          </p:nvPr>
        </p:nvSpPr>
        <p:spPr>
          <a:xfrm>
            <a:off x="838200" y="1879090"/>
            <a:ext cx="10515600" cy="4351338"/>
          </a:xfrm>
        </p:spPr>
        <p:txBody>
          <a:bodyPr>
            <a:normAutofit/>
          </a:bodyPr>
          <a:lstStyle/>
          <a:p>
            <a:pPr marL="0" indent="0">
              <a:buNone/>
            </a:pPr>
            <a:endParaRPr lang="en-GB" dirty="0"/>
          </a:p>
          <a:p>
            <a:endParaRPr lang="en-GB" dirty="0"/>
          </a:p>
        </p:txBody>
      </p:sp>
      <p:pic>
        <p:nvPicPr>
          <p:cNvPr id="4" name="Picture 3"/>
          <p:cNvPicPr>
            <a:picLocks noChangeAspect="1"/>
          </p:cNvPicPr>
          <p:nvPr/>
        </p:nvPicPr>
        <p:blipFill>
          <a:blip r:embed="rId3"/>
          <a:stretch>
            <a:fillRect/>
          </a:stretch>
        </p:blipFill>
        <p:spPr>
          <a:xfrm>
            <a:off x="5132717" y="2133507"/>
            <a:ext cx="6221083" cy="3998975"/>
          </a:xfrm>
          <a:prstGeom prst="rect">
            <a:avLst/>
          </a:prstGeom>
        </p:spPr>
      </p:pic>
      <p:pic>
        <p:nvPicPr>
          <p:cNvPr id="5" name="table"/>
          <p:cNvPicPr>
            <a:picLocks noChangeAspect="1"/>
          </p:cNvPicPr>
          <p:nvPr/>
        </p:nvPicPr>
        <p:blipFill>
          <a:blip r:embed="rId4"/>
          <a:stretch>
            <a:fillRect/>
          </a:stretch>
        </p:blipFill>
        <p:spPr>
          <a:xfrm>
            <a:off x="838200" y="1879090"/>
            <a:ext cx="4018838" cy="4625227"/>
          </a:xfrm>
          <a:prstGeom prst="rect">
            <a:avLst/>
          </a:prstGeom>
        </p:spPr>
      </p:pic>
    </p:spTree>
    <p:extLst>
      <p:ext uri="{BB962C8B-B14F-4D97-AF65-F5344CB8AC3E}">
        <p14:creationId xmlns:p14="http://schemas.microsoft.com/office/powerpoint/2010/main" val="50051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923D-9C1F-4C3A-AA26-1C8012BA3AB3}"/>
              </a:ext>
            </a:extLst>
          </p:cNvPr>
          <p:cNvSpPr>
            <a:spLocks noGrp="1"/>
          </p:cNvSpPr>
          <p:nvPr>
            <p:ph type="title"/>
          </p:nvPr>
        </p:nvSpPr>
        <p:spPr>
          <a:xfrm>
            <a:off x="444765" y="353695"/>
            <a:ext cx="10044684" cy="1325563"/>
          </a:xfrm>
        </p:spPr>
        <p:txBody>
          <a:bodyPr>
            <a:normAutofit/>
          </a:bodyPr>
          <a:lstStyle/>
          <a:p>
            <a:r>
              <a:rPr lang="en-GB" sz="2400" b="0" dirty="0"/>
              <a:t>Quality Team &amp;</a:t>
            </a:r>
            <a:br>
              <a:rPr lang="en-GB" sz="2400" b="0" dirty="0"/>
            </a:br>
            <a:r>
              <a:rPr lang="en-GB" sz="2400" b="0" dirty="0"/>
              <a:t>The Quality Pathway </a:t>
            </a:r>
          </a:p>
        </p:txBody>
      </p:sp>
      <p:sp>
        <p:nvSpPr>
          <p:cNvPr id="3" name="Content Placeholder 2">
            <a:extLst>
              <a:ext uri="{FF2B5EF4-FFF2-40B4-BE49-F238E27FC236}">
                <a16:creationId xmlns:a16="http://schemas.microsoft.com/office/drawing/2014/main" id="{0BAD43F6-A814-46AB-9B4F-7330826F25B5}"/>
              </a:ext>
            </a:extLst>
          </p:cNvPr>
          <p:cNvSpPr>
            <a:spLocks noGrp="1"/>
          </p:cNvSpPr>
          <p:nvPr>
            <p:ph idx="1"/>
          </p:nvPr>
        </p:nvSpPr>
        <p:spPr>
          <a:xfrm>
            <a:off x="333375" y="1903076"/>
            <a:ext cx="11750940" cy="4813283"/>
          </a:xfrm>
        </p:spPr>
        <p:txBody>
          <a:bodyPr>
            <a:noAutofit/>
          </a:bodyPr>
          <a:lstStyle/>
          <a:p>
            <a:pPr marL="0" indent="0">
              <a:lnSpc>
                <a:spcPct val="106000"/>
              </a:lnSpc>
              <a:spcAft>
                <a:spcPts val="800"/>
              </a:spcAft>
              <a:buNone/>
            </a:pPr>
            <a:r>
              <a:rPr lang="en-GB" sz="1600" kern="1200" dirty="0">
                <a:solidFill>
                  <a:srgbClr val="000000"/>
                </a:solidFill>
                <a:effectLst/>
                <a:latin typeface="Arial" panose="020B0604020202020204" pitchFamily="34" charset="0"/>
                <a:ea typeface="+mn-ea"/>
                <a:cs typeface="Times New Roman" panose="02020603050405020304" pitchFamily="18" charset="0"/>
              </a:rPr>
              <a:t>The Quality Pathway has been developed to have a clear end-to-end process to support a risk-based approach to quality intervention in the market.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en-GB" sz="1600" kern="1200" dirty="0">
                <a:solidFill>
                  <a:srgbClr val="000000"/>
                </a:solidFill>
                <a:effectLst/>
                <a:latin typeface="Arial" panose="020B0604020202020204" pitchFamily="34" charset="0"/>
                <a:ea typeface="+mn-ea"/>
                <a:cs typeface="Times New Roman" panose="02020603050405020304" pitchFamily="18" charset="0"/>
              </a:rPr>
              <a:t>Humber and North Yorkshire Health and Care Partnerships &amp; North Yorkshire Council have developed an integrated approach to quality assurance and quality improvement.</a:t>
            </a:r>
            <a:r>
              <a:rPr lang="en-GB" sz="1600" dirty="0">
                <a:latin typeface="Calibri" panose="020F0502020204030204" pitchFamily="34" charset="0"/>
                <a:cs typeface="Times New Roman" panose="02020603050405020304" pitchFamily="18" charset="0"/>
              </a:rPr>
              <a:t> </a:t>
            </a:r>
          </a:p>
          <a:p>
            <a:pPr marL="0" indent="0">
              <a:lnSpc>
                <a:spcPct val="106000"/>
              </a:lnSpc>
              <a:spcAft>
                <a:spcPts val="800"/>
              </a:spcAft>
              <a:buNone/>
            </a:pPr>
            <a:r>
              <a:rPr lang="en-GB" sz="1600" kern="1200" dirty="0">
                <a:solidFill>
                  <a:srgbClr val="000000"/>
                </a:solidFill>
                <a:effectLst/>
                <a:latin typeface="Arial" panose="020B0604020202020204" pitchFamily="34" charset="0"/>
                <a:ea typeface="+mn-ea"/>
                <a:cs typeface="Times New Roman" panose="02020603050405020304" pitchFamily="18" charset="0"/>
              </a:rPr>
              <a:t>The integrated Quality Team will bring together Quality Nurses, Quality Improvement and Quality Assurance Officers offering a wide set of skills to our care market. A risk-based approach</a:t>
            </a:r>
            <a:r>
              <a:rPr lang="en-GB" sz="1600" dirty="0">
                <a:solidFill>
                  <a:srgbClr val="000000"/>
                </a:solidFill>
                <a:cs typeface="Times New Roman" panose="02020603050405020304" pitchFamily="18" charset="0"/>
              </a:rPr>
              <a:t> is used to </a:t>
            </a:r>
            <a:r>
              <a:rPr lang="en-GB" sz="1600" kern="1200" dirty="0">
                <a:solidFill>
                  <a:srgbClr val="000000"/>
                </a:solidFill>
                <a:effectLst/>
                <a:latin typeface="Arial" panose="020B0604020202020204" pitchFamily="34" charset="0"/>
                <a:ea typeface="+mn-ea"/>
                <a:cs typeface="Times New Roman" panose="02020603050405020304" pitchFamily="18" charset="0"/>
              </a:rPr>
              <a:t>support providers. The Quality Team will use the same RAG rating to determine risk.</a:t>
            </a:r>
          </a:p>
          <a:p>
            <a:pPr marL="0" indent="0">
              <a:lnSpc>
                <a:spcPct val="106000"/>
              </a:lnSpc>
              <a:spcAft>
                <a:spcPts val="800"/>
              </a:spcAft>
              <a:buNone/>
            </a:pPr>
            <a:r>
              <a:rPr lang="en-GB" sz="1600" kern="1200" dirty="0">
                <a:solidFill>
                  <a:srgbClr val="000000"/>
                </a:solidFill>
                <a:effectLst/>
                <a:latin typeface="Arial" panose="020B0604020202020204" pitchFamily="34" charset="0"/>
                <a:ea typeface="+mn-ea"/>
                <a:cs typeface="Times New Roman" panose="02020603050405020304" pitchFamily="18" charset="0"/>
              </a:rPr>
              <a:t>There are different types of Quality Assurance visit to support a risk-based approach. Providers will  no longer request a visit to a service but provide the intelligence to the Quality </a:t>
            </a:r>
            <a:r>
              <a:rPr lang="en-GB" sz="1600" dirty="0">
                <a:solidFill>
                  <a:srgbClr val="000000"/>
                </a:solidFill>
                <a:cs typeface="Times New Roman" panose="02020603050405020304" pitchFamily="18" charset="0"/>
              </a:rPr>
              <a:t>T</a:t>
            </a:r>
            <a:r>
              <a:rPr lang="en-GB" sz="1600" kern="1200" dirty="0">
                <a:solidFill>
                  <a:srgbClr val="000000"/>
                </a:solidFill>
                <a:effectLst/>
                <a:latin typeface="Arial" panose="020B0604020202020204" pitchFamily="34" charset="0"/>
                <a:ea typeface="+mn-ea"/>
                <a:cs typeface="Times New Roman" panose="02020603050405020304" pitchFamily="18" charset="0"/>
              </a:rPr>
              <a:t>eam for them to determine the most appropriate intervention by the team.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solidFill>
                  <a:srgbClr val="000000"/>
                </a:solidFill>
              </a:rPr>
              <a:t>W</a:t>
            </a:r>
            <a:r>
              <a:rPr lang="en-GB" sz="1600" kern="1200" dirty="0">
                <a:solidFill>
                  <a:srgbClr val="000000"/>
                </a:solidFill>
                <a:effectLst/>
                <a:latin typeface="Arial" panose="020B0604020202020204" pitchFamily="34" charset="0"/>
                <a:ea typeface="+mn-ea"/>
              </a:rPr>
              <a:t>hen there are concerns initial information gathering/risk assessment approach with Adult Social </a:t>
            </a:r>
            <a:r>
              <a:rPr lang="en-GB" sz="1600" dirty="0">
                <a:solidFill>
                  <a:srgbClr val="000000"/>
                </a:solidFill>
              </a:rPr>
              <a:t>Care and the </a:t>
            </a:r>
            <a:r>
              <a:rPr lang="en-GB" sz="1600" kern="1200" dirty="0">
                <a:solidFill>
                  <a:srgbClr val="000000"/>
                </a:solidFill>
                <a:effectLst/>
                <a:latin typeface="Arial" panose="020B0604020202020204" pitchFamily="34" charset="0"/>
                <a:ea typeface="+mn-ea"/>
              </a:rPr>
              <a:t>Quality team will determine the next steps </a:t>
            </a:r>
            <a:r>
              <a:rPr lang="en-GB" sz="1600" dirty="0">
                <a:solidFill>
                  <a:srgbClr val="000000"/>
                </a:solidFill>
              </a:rPr>
              <a:t>either the </a:t>
            </a:r>
            <a:r>
              <a:rPr lang="en-GB" sz="1600" kern="1200" dirty="0">
                <a:solidFill>
                  <a:srgbClr val="000000"/>
                </a:solidFill>
                <a:effectLst/>
                <a:latin typeface="Arial" panose="020B0604020202020204" pitchFamily="34" charset="0"/>
                <a:ea typeface="+mn-ea"/>
              </a:rPr>
              <a:t>Organisational </a:t>
            </a:r>
            <a:r>
              <a:rPr lang="en-GB" sz="1600" dirty="0">
                <a:solidFill>
                  <a:srgbClr val="000000"/>
                </a:solidFill>
              </a:rPr>
              <a:t>S</a:t>
            </a:r>
            <a:r>
              <a:rPr lang="en-GB" sz="1600" kern="1200" dirty="0">
                <a:solidFill>
                  <a:srgbClr val="000000"/>
                </a:solidFill>
                <a:effectLst/>
                <a:latin typeface="Arial" panose="020B0604020202020204" pitchFamily="34" charset="0"/>
                <a:ea typeface="+mn-ea"/>
              </a:rPr>
              <a:t>afeguarding process or Quality Pathway. </a:t>
            </a:r>
          </a:p>
        </p:txBody>
      </p:sp>
    </p:spTree>
    <p:extLst>
      <p:ext uri="{BB962C8B-B14F-4D97-AF65-F5344CB8AC3E}">
        <p14:creationId xmlns:p14="http://schemas.microsoft.com/office/powerpoint/2010/main" val="671158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9568" y="761887"/>
            <a:ext cx="8510052" cy="864161"/>
          </a:xfrm>
        </p:spPr>
        <p:txBody>
          <a:bodyPr>
            <a:noAutofit/>
          </a:bodyPr>
          <a:lstStyle/>
          <a:p>
            <a:pPr marL="0" indent="0">
              <a:lnSpc>
                <a:spcPct val="100000"/>
              </a:lnSpc>
              <a:spcBef>
                <a:spcPts val="0"/>
              </a:spcBef>
              <a:buNone/>
            </a:pPr>
            <a:endParaRPr lang="en-GB" sz="1800" dirty="0">
              <a:latin typeface="Arial" panose="020B0604020202020204"/>
            </a:endParaRPr>
          </a:p>
          <a:p>
            <a:endParaRPr lang="en-GB" sz="1800" dirty="0"/>
          </a:p>
        </p:txBody>
      </p:sp>
      <p:pic>
        <p:nvPicPr>
          <p:cNvPr id="4" name="Picture 3"/>
          <p:cNvPicPr>
            <a:picLocks noChangeAspect="1"/>
          </p:cNvPicPr>
          <p:nvPr/>
        </p:nvPicPr>
        <p:blipFill rotWithShape="1">
          <a:blip r:embed="rId3"/>
          <a:srcRect l="-1" t="908" r="732" b="2550"/>
          <a:stretch/>
        </p:blipFill>
        <p:spPr>
          <a:xfrm>
            <a:off x="209550" y="2738114"/>
            <a:ext cx="6169766" cy="3919861"/>
          </a:xfrm>
          <a:prstGeom prst="rect">
            <a:avLst/>
          </a:prstGeom>
        </p:spPr>
      </p:pic>
      <p:sp>
        <p:nvSpPr>
          <p:cNvPr id="7" name="Title 1">
            <a:extLst>
              <a:ext uri="{FF2B5EF4-FFF2-40B4-BE49-F238E27FC236}">
                <a16:creationId xmlns:a16="http://schemas.microsoft.com/office/drawing/2014/main" id="{2CDC6831-1F48-46A7-9557-5C08037D147B}"/>
              </a:ext>
            </a:extLst>
          </p:cNvPr>
          <p:cNvSpPr txBox="1">
            <a:spLocks/>
          </p:cNvSpPr>
          <p:nvPr/>
        </p:nvSpPr>
        <p:spPr>
          <a:xfrm>
            <a:off x="491281" y="771299"/>
            <a:ext cx="9170951" cy="4426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0" dirty="0"/>
              <a:t>Quality Assurance Standards and Outcomes </a:t>
            </a:r>
          </a:p>
        </p:txBody>
      </p:sp>
      <p:sp>
        <p:nvSpPr>
          <p:cNvPr id="8" name="TextBox 7">
            <a:extLst>
              <a:ext uri="{FF2B5EF4-FFF2-40B4-BE49-F238E27FC236}">
                <a16:creationId xmlns:a16="http://schemas.microsoft.com/office/drawing/2014/main" id="{E2BA5BB5-49FA-4B68-81F4-8A2C72BEFDFD}"/>
              </a:ext>
            </a:extLst>
          </p:cNvPr>
          <p:cNvSpPr txBox="1"/>
          <p:nvPr/>
        </p:nvSpPr>
        <p:spPr>
          <a:xfrm>
            <a:off x="0" y="2016465"/>
            <a:ext cx="12192000" cy="646331"/>
          </a:xfrm>
          <a:prstGeom prst="rect">
            <a:avLst/>
          </a:prstGeom>
          <a:noFill/>
        </p:spPr>
        <p:txBody>
          <a:bodyPr wrap="square">
            <a:spAutoFit/>
          </a:bodyPr>
          <a:lstStyle/>
          <a:p>
            <a:pPr algn="just"/>
            <a:r>
              <a:rPr lang="en-GB" sz="1800" kern="1200" dirty="0">
                <a:effectLst/>
                <a:latin typeface="Arial" panose="020B0604020202020204" pitchFamily="34" charset="0"/>
                <a:ea typeface="+mn-ea"/>
                <a:cs typeface="+mn-cs"/>
              </a:rPr>
              <a:t>The Quality Assessment Tool is be used to assess the Provider’s performance against the requirements of the Quality Pathway and the Standards and Outcomes Framework.  </a:t>
            </a:r>
            <a:endParaRPr lang="en-GB" sz="18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4DED0845-CBBD-7088-C42C-E85AF4A1AF62}"/>
              </a:ext>
            </a:extLst>
          </p:cNvPr>
          <p:cNvGraphicFramePr>
            <a:graphicFrameLocks noGrp="1"/>
          </p:cNvGraphicFramePr>
          <p:nvPr/>
        </p:nvGraphicFramePr>
        <p:xfrm>
          <a:off x="6855106" y="3429000"/>
          <a:ext cx="4767580" cy="2492115"/>
        </p:xfrm>
        <a:graphic>
          <a:graphicData uri="http://schemas.openxmlformats.org/drawingml/2006/table">
            <a:tbl>
              <a:tblPr firstRow="1" firstCol="1" bandRow="1"/>
              <a:tblGrid>
                <a:gridCol w="1076960">
                  <a:extLst>
                    <a:ext uri="{9D8B030D-6E8A-4147-A177-3AD203B41FA5}">
                      <a16:colId xmlns:a16="http://schemas.microsoft.com/office/drawing/2014/main" val="3458436612"/>
                    </a:ext>
                  </a:extLst>
                </a:gridCol>
                <a:gridCol w="900430">
                  <a:extLst>
                    <a:ext uri="{9D8B030D-6E8A-4147-A177-3AD203B41FA5}">
                      <a16:colId xmlns:a16="http://schemas.microsoft.com/office/drawing/2014/main" val="1245804305"/>
                    </a:ext>
                  </a:extLst>
                </a:gridCol>
                <a:gridCol w="2790190">
                  <a:extLst>
                    <a:ext uri="{9D8B030D-6E8A-4147-A177-3AD203B41FA5}">
                      <a16:colId xmlns:a16="http://schemas.microsoft.com/office/drawing/2014/main" val="1112566251"/>
                    </a:ext>
                  </a:extLst>
                </a:gridCol>
              </a:tblGrid>
              <a:tr h="679682">
                <a:tc>
                  <a:txBody>
                    <a:bodyPr/>
                    <a:lstStyle/>
                    <a:p>
                      <a:pPr>
                        <a:lnSpc>
                          <a:spcPct val="107000"/>
                        </a:lnSpc>
                        <a:spcAft>
                          <a:spcPts val="800"/>
                        </a:spcAft>
                      </a:pPr>
                      <a:r>
                        <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Fully Met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90-100%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The Service is performing exceptionally well and has fully met the requirements of the Framework.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369099"/>
                  </a:ext>
                </a:extLst>
              </a:tr>
              <a:tr h="548045">
                <a:tc>
                  <a:txBody>
                    <a:bodyPr/>
                    <a:lstStyle/>
                    <a:p>
                      <a:pPr>
                        <a:lnSpc>
                          <a:spcPct val="107000"/>
                        </a:lnSpc>
                        <a:spcAft>
                          <a:spcPts val="800"/>
                        </a:spcAft>
                      </a:pPr>
                      <a:r>
                        <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Almost Met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71-89%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The Service is performing well and has almost met the requirements of the Framework.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271736"/>
                  </a:ext>
                </a:extLst>
              </a:tr>
              <a:tr h="716343">
                <a:tc>
                  <a:txBody>
                    <a:bodyPr/>
                    <a:lstStyle/>
                    <a:p>
                      <a:pPr>
                        <a:lnSpc>
                          <a:spcPct val="107000"/>
                        </a:lnSpc>
                        <a:spcAft>
                          <a:spcPts val="800"/>
                        </a:spcAft>
                      </a:pPr>
                      <a:r>
                        <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Partially Met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50-79%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Service is not performing as well as it should and has partially met the requirements of the Framework.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139747"/>
                  </a:ext>
                </a:extLst>
              </a:tr>
              <a:tr h="548045">
                <a:tc>
                  <a:txBody>
                    <a:bodyPr/>
                    <a:lstStyle/>
                    <a:p>
                      <a:pPr>
                        <a:lnSpc>
                          <a:spcPct val="107000"/>
                        </a:lnSpc>
                        <a:spcAft>
                          <a:spcPts val="800"/>
                        </a:spcAft>
                      </a:pPr>
                      <a:r>
                        <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 Met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0-49%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Service is performing poorly and has not met the requirements of the Framework.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05851"/>
                  </a:ext>
                </a:extLst>
              </a:tr>
            </a:tbl>
          </a:graphicData>
        </a:graphic>
      </p:graphicFrame>
      <p:sp>
        <p:nvSpPr>
          <p:cNvPr id="5" name="Rectangle 1">
            <a:extLst>
              <a:ext uri="{FF2B5EF4-FFF2-40B4-BE49-F238E27FC236}">
                <a16:creationId xmlns:a16="http://schemas.microsoft.com/office/drawing/2014/main" id="{9E6390BB-5260-F71A-D5D8-944DF7857C3E}"/>
              </a:ext>
            </a:extLst>
          </p:cNvPr>
          <p:cNvSpPr>
            <a:spLocks noChangeArrowheads="1"/>
          </p:cNvSpPr>
          <p:nvPr/>
        </p:nvSpPr>
        <p:spPr bwMode="auto">
          <a:xfrm>
            <a:off x="6679628" y="2824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Assessment Criteria</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0442969"/>
      </p:ext>
    </p:extLst>
  </p:cSld>
  <p:clrMapOvr>
    <a:masterClrMapping/>
  </p:clrMapOvr>
</p:sld>
</file>

<file path=ppt/theme/theme1.xml><?xml version="1.0" encoding="utf-8"?>
<a:theme xmlns:a="http://schemas.openxmlformats.org/drawingml/2006/main" name="CSM Forum 2019-05-16 (00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AB Template" id="{30D8C475-570A-41A9-8CF7-F2DAF141FC02}" vid="{CEFE30EC-B841-4B56-BBCD-9BBA1BC6BE87}"/>
    </a:ext>
  </a:extLst>
</a:theme>
</file>

<file path=ppt/theme/theme2.xml><?xml version="1.0" encoding="utf-8"?>
<a:theme xmlns:a="http://schemas.openxmlformats.org/drawingml/2006/main" name="2_CSM Forum 2019-05-16 (00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AB Template" id="{30D8C475-570A-41A9-8CF7-F2DAF141FC02}" vid="{CEFE30EC-B841-4B56-BBCD-9BBA1BC6BE8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A7323DB7DCAB4DBC1BDB169C69F2A8" ma:contentTypeVersion="8" ma:contentTypeDescription="Create a new document." ma:contentTypeScope="" ma:versionID="2c9306aa6b66951169a18e6baa4982b7">
  <xsd:schema xmlns:xsd="http://www.w3.org/2001/XMLSchema" xmlns:xs="http://www.w3.org/2001/XMLSchema" xmlns:p="http://schemas.microsoft.com/office/2006/metadata/properties" xmlns:ns2="c7a10f86-a48b-4ff9-8cc7-ca987ed46bd4" targetNamespace="http://schemas.microsoft.com/office/2006/metadata/properties" ma:root="true" ma:fieldsID="4ee974f09e430dde145437c5cd6ed620" ns2:_="">
    <xsd:import namespace="c7a10f86-a48b-4ff9-8cc7-ca987ed46b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10f86-a48b-4ff9-8cc7-ca987ed46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CD6D9C-9188-44B1-8180-B91BDB94F7D7}">
  <ds:schemaRefs>
    <ds:schemaRef ds:uri="http://schemas.microsoft.com/sharepoint/v3/contenttype/forms"/>
  </ds:schemaRefs>
</ds:datastoreItem>
</file>

<file path=customXml/itemProps2.xml><?xml version="1.0" encoding="utf-8"?>
<ds:datastoreItem xmlns:ds="http://schemas.openxmlformats.org/officeDocument/2006/customXml" ds:itemID="{0F204CEF-5A51-4D0C-89A3-95E47D30D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a10f86-a48b-4ff9-8cc7-ca987ed46b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1F0C1A-0384-4292-A99B-A397EF2615F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12210</TotalTime>
  <Words>5097</Words>
  <Application>Microsoft Office PowerPoint</Application>
  <PresentationFormat>Widescreen</PresentationFormat>
  <Paragraphs>507</Paragraphs>
  <Slides>38</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Courier New</vt:lpstr>
      <vt:lpstr>Inter</vt:lpstr>
      <vt:lpstr>Symbol</vt:lpstr>
      <vt:lpstr>Times New Roman</vt:lpstr>
      <vt:lpstr>Wingdings</vt:lpstr>
      <vt:lpstr>CSM Forum 2019-05-16 (002)</vt:lpstr>
      <vt:lpstr>2_CSM Forum 2019-05-16 (002)</vt:lpstr>
      <vt:lpstr>           New Organisational Safeguarding Procedure  Webinar for Registered Managers, Nominated Individuals  in Provider Services  &amp; Designated Safeguarding Leads in Partner Organisations </vt:lpstr>
      <vt:lpstr>Plan for the session</vt:lpstr>
      <vt:lpstr>What we will cover </vt:lpstr>
      <vt:lpstr>Key changes</vt:lpstr>
      <vt:lpstr>The old and the new</vt:lpstr>
      <vt:lpstr>Which providers does the Organisational Safeguarding procedure apply to?</vt:lpstr>
      <vt:lpstr>Organisational Safeguarding Procedures New five staged approach </vt:lpstr>
      <vt:lpstr>Quality Team &amp; The Quality Pathway </vt:lpstr>
      <vt:lpstr>PowerPoint Presentation</vt:lpstr>
      <vt:lpstr>Support offered through the Quality Pathway</vt:lpstr>
      <vt:lpstr>Risk Notification Return (RNR) Guidance Tool  for Providers on North Yorkshire Council’s Approved Provider List (APL) ONLY</vt:lpstr>
      <vt:lpstr>Risk Notification Return (RNR) Guidance Tool  includes the following situations </vt:lpstr>
      <vt:lpstr>  PERSON Approach to professionals visiting residential settings    </vt:lpstr>
      <vt:lpstr>The PERSON Approach to Professionals Visiting residential settings</vt:lpstr>
      <vt:lpstr>Organisational abuse,  Care Act Statutory Guidance, March 2024</vt:lpstr>
      <vt:lpstr>Types of organisational abuse or institutional abuse </vt:lpstr>
      <vt:lpstr>Signs and indicators of organisational abuse</vt:lpstr>
      <vt:lpstr>Working in partnership with people who use services,  their families, representative or professional advocate </vt:lpstr>
      <vt:lpstr>Raising a safeguarding concern without consent</vt:lpstr>
      <vt:lpstr>Raising a safeguarding concern North Yorkshire Council electronic form</vt:lpstr>
      <vt:lpstr>Duty of candour and Provider responsibilities  - under Organisational Safeguarding</vt:lpstr>
      <vt:lpstr>North Yorkshire Council</vt:lpstr>
      <vt:lpstr>Care Quality Commission (CQC) </vt:lpstr>
      <vt:lpstr>Partner  Organisations involved in Organisational Safeguarding </vt:lpstr>
      <vt:lpstr>Organisational Safeguarding  Five staged approach</vt:lpstr>
      <vt:lpstr>Stage 1: Decision to initiate organisational safeguarding</vt:lpstr>
      <vt:lpstr>Police involvement</vt:lpstr>
      <vt:lpstr>Risk Assessment and RAG Rating within Organisational Safeguarding </vt:lpstr>
      <vt:lpstr>Summary of Concerns template  For the provider detailing the concerns  </vt:lpstr>
      <vt:lpstr>Provider Improvement Plan  Optional template is available</vt:lpstr>
      <vt:lpstr>Stage 2: Initial Organisational Safeguarding meeting  Within 5 days of the decision being made</vt:lpstr>
      <vt:lpstr>Communication Plan &amp; checklist  </vt:lpstr>
      <vt:lpstr>Communication plan &amp; checklist </vt:lpstr>
      <vt:lpstr>Stage 3: Provider review meeting(s)  2-6 weeks or sooner, if required</vt:lpstr>
      <vt:lpstr>Stage 4: Quality Assurance  3-6 months review, or sooner if required</vt:lpstr>
      <vt:lpstr>Stage 5: Exit to Quality Pathway 3-6 months review, or sooner if required</vt:lpstr>
      <vt:lpstr>PowerPoint Presentation</vt:lpstr>
      <vt:lpstr> Questions? email: AdultSafeguardingTeam@northyorks.gov.uk HASQuality@northyorks.gov.uk</vt:lpstr>
    </vt:vector>
  </TitlesOfParts>
  <Company>NYCC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Crutchley</dc:creator>
  <cp:lastModifiedBy>Janice Foxton</cp:lastModifiedBy>
  <cp:revision>595</cp:revision>
  <dcterms:created xsi:type="dcterms:W3CDTF">2021-03-22T14:42:37Z</dcterms:created>
  <dcterms:modified xsi:type="dcterms:W3CDTF">2024-09-26T11:19:57Z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3f51d1-bd89-4ee9-a78a-494f589fb33f_Enabled">
    <vt:lpwstr>True</vt:lpwstr>
  </property>
  <property fmtid="{D5CDD505-2E9C-101B-9397-08002B2CF9AE}" pid="3" name="MSIP_Label_3c3f51d1-bd89-4ee9-a78a-494f589fb33f_SiteId">
    <vt:lpwstr>2c84bc91-93af-476e-9721-cdad67cb3ead</vt:lpwstr>
  </property>
  <property fmtid="{D5CDD505-2E9C-101B-9397-08002B2CF9AE}" pid="4" name="MSIP_Label_3c3f51d1-bd89-4ee9-a78a-494f589fb33f_Owner">
    <vt:lpwstr>Fiona.Wynne@northyorkshire.police.uk</vt:lpwstr>
  </property>
  <property fmtid="{D5CDD505-2E9C-101B-9397-08002B2CF9AE}" pid="5" name="MSIP_Label_3c3f51d1-bd89-4ee9-a78a-494f589fb33f_SetDate">
    <vt:lpwstr>2022-02-09T15:30:30.4784640Z</vt:lpwstr>
  </property>
  <property fmtid="{D5CDD505-2E9C-101B-9397-08002B2CF9AE}" pid="6" name="MSIP_Label_3c3f51d1-bd89-4ee9-a78a-494f589fb33f_Name">
    <vt:lpwstr>OFFICIAL</vt:lpwstr>
  </property>
  <property fmtid="{D5CDD505-2E9C-101B-9397-08002B2CF9AE}" pid="7" name="MSIP_Label_3c3f51d1-bd89-4ee9-a78a-494f589fb33f_Application">
    <vt:lpwstr>Microsoft Azure Information Protection</vt:lpwstr>
  </property>
  <property fmtid="{D5CDD505-2E9C-101B-9397-08002B2CF9AE}" pid="8" name="MSIP_Label_3c3f51d1-bd89-4ee9-a78a-494f589fb33f_ActionId">
    <vt:lpwstr>ae01fb79-3377-4602-8ce2-18f63c26248f</vt:lpwstr>
  </property>
  <property fmtid="{D5CDD505-2E9C-101B-9397-08002B2CF9AE}" pid="9" name="MSIP_Label_3c3f51d1-bd89-4ee9-a78a-494f589fb33f_Extended_MSFT_Method">
    <vt:lpwstr>Automatic</vt:lpwstr>
  </property>
  <property fmtid="{D5CDD505-2E9C-101B-9397-08002B2CF9AE}" pid="10" name="MSIP_Label_3ecdfc32-7be5-4b17-9f97-00453388bdd7_Enabled">
    <vt:lpwstr>True</vt:lpwstr>
  </property>
  <property fmtid="{D5CDD505-2E9C-101B-9397-08002B2CF9AE}" pid="11" name="MSIP_Label_3ecdfc32-7be5-4b17-9f97-00453388bdd7_SiteId">
    <vt:lpwstr>ad3d9c73-9830-44a1-b487-e1055441c70e</vt:lpwstr>
  </property>
  <property fmtid="{D5CDD505-2E9C-101B-9397-08002B2CF9AE}" pid="12" name="MSIP_Label_3ecdfc32-7be5-4b17-9f97-00453388bdd7_SetDate">
    <vt:lpwstr>2021-05-04T11:29:08Z</vt:lpwstr>
  </property>
  <property fmtid="{D5CDD505-2E9C-101B-9397-08002B2CF9AE}" pid="13" name="MSIP_Label_3ecdfc32-7be5-4b17-9f97-00453388bdd7_Name">
    <vt:lpwstr>OFFICIAL</vt:lpwstr>
  </property>
  <property fmtid="{D5CDD505-2E9C-101B-9397-08002B2CF9AE}" pid="14" name="MSIP_Label_3ecdfc32-7be5-4b17-9f97-00453388bdd7_ActionId">
    <vt:lpwstr>bc993244-00a7-470e-a5c9-00009e4cc6a6</vt:lpwstr>
  </property>
  <property fmtid="{D5CDD505-2E9C-101B-9397-08002B2CF9AE}" pid="15" name="MSIP_Label_3ecdfc32-7be5-4b17-9f97-00453388bdd7_Extended_MSFT_Method">
    <vt:lpwstr>Automatic</vt:lpwstr>
  </property>
  <property fmtid="{D5CDD505-2E9C-101B-9397-08002B2CF9AE}" pid="16" name="Sensitivity">
    <vt:lpwstr>OFFICIAL OFFICIAL</vt:lpwstr>
  </property>
  <property fmtid="{D5CDD505-2E9C-101B-9397-08002B2CF9AE}" pid="17" name="ContentTypeId">
    <vt:lpwstr>0x01010026A7323DB7DCAB4DBC1BDB169C69F2A8</vt:lpwstr>
  </property>
</Properties>
</file>