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2" r:id="rId6"/>
    <p:sldId id="258" r:id="rId7"/>
    <p:sldId id="257" r:id="rId8"/>
    <p:sldId id="264" r:id="rId9"/>
    <p:sldId id="273" r:id="rId10"/>
    <p:sldId id="259" r:id="rId11"/>
    <p:sldId id="267" r:id="rId12"/>
    <p:sldId id="268" r:id="rId13"/>
    <p:sldId id="269" r:id="rId14"/>
    <p:sldId id="260" r:id="rId15"/>
    <p:sldId id="266" r:id="rId16"/>
    <p:sldId id="271"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EE"/>
    <a:srgbClr val="F5333F"/>
    <a:srgbClr val="CC66FF"/>
    <a:srgbClr val="F46076"/>
    <a:srgbClr val="FFFFFF"/>
    <a:srgbClr val="2F2238"/>
    <a:srgbClr val="F3EFDD"/>
    <a:srgbClr val="F5F0DD"/>
    <a:srgbClr val="C22126"/>
    <a:srgbClr val="E48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59D53-12F9-40B5-A5C9-B0983567557F}" v="1" dt="2025-06-12T15:10:35.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872" autoAdjust="0"/>
  </p:normalViewPr>
  <p:slideViewPr>
    <p:cSldViewPr snapToGrid="0">
      <p:cViewPr varScale="1">
        <p:scale>
          <a:sx n="58" d="100"/>
          <a:sy n="58" d="100"/>
        </p:scale>
        <p:origin x="10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3F357-5605-4CD0-A49C-CDCAB305159A}" type="datetimeFigureOut">
              <a:rPr lang="en-GB" smtClean="0"/>
              <a:t>17/07/2025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B07F9-31C3-432E-93C8-B59482BD9C14}" type="slidenum">
              <a:rPr lang="en-GB" smtClean="0"/>
              <a:t>‹#›</a:t>
            </a:fld>
            <a:endParaRPr lang="en-GB"/>
          </a:p>
        </p:txBody>
      </p:sp>
    </p:spTree>
    <p:extLst>
      <p:ext uri="{BB962C8B-B14F-4D97-AF65-F5344CB8AC3E}">
        <p14:creationId xmlns:p14="http://schemas.microsoft.com/office/powerpoint/2010/main" val="296800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xpress.co.uk/news/uk/115736/Sin-bins-for-worst-famili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writingsocialcare.blog/2022/04/23/beyond-blam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ewritingsocialcare.blog/2022/04/23/blame/#_ftn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a4yeOF6XN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1</a:t>
            </a:fld>
            <a:endParaRPr lang="en-GB"/>
          </a:p>
        </p:txBody>
      </p:sp>
    </p:spTree>
    <p:extLst>
      <p:ext uri="{BB962C8B-B14F-4D97-AF65-F5344CB8AC3E}">
        <p14:creationId xmlns:p14="http://schemas.microsoft.com/office/powerpoint/2010/main" val="358199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is it challenging to? Professionals? Services? People aren’t conforming, but we need to see that behaviour through their person’s perspective, looking behind the behaviour? Is there a trauma, have they been heard? Maybe they are angry at the world / system? Developing empathy – when we develop empathy and unconditional positive regard.</a:t>
            </a:r>
          </a:p>
        </p:txBody>
      </p:sp>
      <p:sp>
        <p:nvSpPr>
          <p:cNvPr id="4" name="Slide Number Placeholder 3"/>
          <p:cNvSpPr>
            <a:spLocks noGrp="1"/>
          </p:cNvSpPr>
          <p:nvPr>
            <p:ph type="sldNum" sz="quarter" idx="5"/>
          </p:nvPr>
        </p:nvSpPr>
        <p:spPr/>
        <p:txBody>
          <a:bodyPr/>
          <a:lstStyle/>
          <a:p>
            <a:fld id="{E30B07F9-31C3-432E-93C8-B59482BD9C14}" type="slidenum">
              <a:rPr lang="en-GB" smtClean="0"/>
              <a:t>10</a:t>
            </a:fld>
            <a:endParaRPr lang="en-GB"/>
          </a:p>
        </p:txBody>
      </p:sp>
    </p:spTree>
    <p:extLst>
      <p:ext uri="{BB962C8B-B14F-4D97-AF65-F5344CB8AC3E}">
        <p14:creationId xmlns:p14="http://schemas.microsoft.com/office/powerpoint/2010/main" val="77466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30B07F9-31C3-432E-93C8-B59482BD9C14}" type="slidenum">
              <a:rPr lang="en-GB" smtClean="0"/>
              <a:t>11</a:t>
            </a:fld>
            <a:endParaRPr lang="en-GB"/>
          </a:p>
        </p:txBody>
      </p:sp>
    </p:spTree>
    <p:extLst>
      <p:ext uri="{BB962C8B-B14F-4D97-AF65-F5344CB8AC3E}">
        <p14:creationId xmlns:p14="http://schemas.microsoft.com/office/powerpoint/2010/main" val="178398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Sin bin – sporting origins, appropriated in politics,  E.g. ‘sin bin for worst families’, 2009 </a:t>
            </a:r>
            <a:r>
              <a:rPr lang="en-GB" dirty="0">
                <a:hlinkClick r:id="rId3"/>
              </a:rPr>
              <a:t>Sin bins for worst families | UK | News | Express.co.uk</a:t>
            </a:r>
            <a:r>
              <a:rPr lang="en-GB" dirty="0"/>
              <a:t>. </a:t>
            </a:r>
          </a:p>
          <a:p>
            <a:pPr algn="l"/>
            <a:endParaRPr lang="en-GB" b="0" i="0" dirty="0">
              <a:solidFill>
                <a:srgbClr val="333333"/>
              </a:solidFill>
              <a:effectLst/>
              <a:latin typeface="Arial" panose="020B0604020202020204" pitchFamily="34" charset="0"/>
            </a:endParaRPr>
          </a:p>
          <a:p>
            <a:pPr algn="l"/>
            <a:endParaRPr lang="en-GB" b="0" i="0" dirty="0">
              <a:solidFill>
                <a:srgbClr val="333333"/>
              </a:solidFill>
              <a:effectLst/>
              <a:latin typeface="Arial" panose="020B0604020202020204" pitchFamily="34" charset="0"/>
            </a:endParaRPr>
          </a:p>
          <a:p>
            <a:pPr algn="l"/>
            <a:endParaRPr lang="en-GB" b="0" i="0" dirty="0">
              <a:solidFill>
                <a:srgbClr val="333333"/>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12</a:t>
            </a:fld>
            <a:endParaRPr lang="en-GB"/>
          </a:p>
        </p:txBody>
      </p:sp>
    </p:spTree>
    <p:extLst>
      <p:ext uri="{BB962C8B-B14F-4D97-AF65-F5344CB8AC3E}">
        <p14:creationId xmlns:p14="http://schemas.microsoft.com/office/powerpoint/2010/main" val="373682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30B07F9-31C3-432E-93C8-B59482BD9C14}" type="slidenum">
              <a:rPr lang="en-GB" smtClean="0"/>
              <a:t>13</a:t>
            </a:fld>
            <a:endParaRPr lang="en-GB"/>
          </a:p>
        </p:txBody>
      </p:sp>
    </p:spTree>
    <p:extLst>
      <p:ext uri="{BB962C8B-B14F-4D97-AF65-F5344CB8AC3E}">
        <p14:creationId xmlns:p14="http://schemas.microsoft.com/office/powerpoint/2010/main" val="193972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Rachael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language we use when speaking about or referring to people who use drugs, including alcohol, reflects our values and our feelings, and in turn how we think and act and has a massive impact on how individuals view themselves, and how others view them. Words can be alienating, disempowering, divisive, confusing, and give offense, e.g., by defining people solely by consumption of a substance, designating them as ‘others’; inferior or morally flawed. It’s easy to use language unthinkingly as it’s so common and we don’t think about the true meaning or impact of our words or consider why we continue to use them.</a:t>
            </a:r>
          </a:p>
          <a:p>
            <a:endParaRPr lang="en-GB" dirty="0"/>
          </a:p>
          <a:p>
            <a:pPr>
              <a:lnSpc>
                <a:spcPct val="12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Structural and public stigma such as the ‘war on drugs rhetoric’ perpetuates self-stigma, resulting in barriers to support, and recovery. Families are affected by stigma, while language can also prejudice professionals.</a:t>
            </a:r>
          </a:p>
          <a:p>
            <a:pPr>
              <a:lnSpc>
                <a:spcPct val="125000"/>
              </a:lnSpc>
              <a:spcAft>
                <a:spcPts val="10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Viewing problem drug and alcohol use as akin to other health issues will help to address stigma and discrimination. Instead of a condemnatory tone, a respectful, compassionate tone could be adopted. Health outcomes improve for people who are described and treated in a non-judgemental manner. By reducing stigma people will feel a greater connection to society, more included and more likely to access treatment and support for recovery. </a:t>
            </a:r>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14</a:t>
            </a:fld>
            <a:endParaRPr lang="en-GB"/>
          </a:p>
        </p:txBody>
      </p:sp>
    </p:spTree>
    <p:extLst>
      <p:ext uri="{BB962C8B-B14F-4D97-AF65-F5344CB8AC3E}">
        <p14:creationId xmlns:p14="http://schemas.microsoft.com/office/powerpoint/2010/main" val="279822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Dolly</a:t>
            </a:r>
          </a:p>
        </p:txBody>
      </p:sp>
      <p:sp>
        <p:nvSpPr>
          <p:cNvPr id="4" name="Slide Number Placeholder 3"/>
          <p:cNvSpPr>
            <a:spLocks noGrp="1"/>
          </p:cNvSpPr>
          <p:nvPr>
            <p:ph type="sldNum" sz="quarter" idx="5"/>
          </p:nvPr>
        </p:nvSpPr>
        <p:spPr/>
        <p:txBody>
          <a:bodyPr/>
          <a:lstStyle/>
          <a:p>
            <a:fld id="{E30B07F9-31C3-432E-93C8-B59482BD9C14}" type="slidenum">
              <a:rPr lang="en-GB" smtClean="0"/>
              <a:t>15</a:t>
            </a:fld>
            <a:endParaRPr lang="en-GB"/>
          </a:p>
        </p:txBody>
      </p:sp>
    </p:spTree>
    <p:extLst>
      <p:ext uri="{BB962C8B-B14F-4D97-AF65-F5344CB8AC3E}">
        <p14:creationId xmlns:p14="http://schemas.microsoft.com/office/powerpoint/2010/main" val="422267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 love this quote by Dr Cherry, I think it captures what we are trying to depict in this presentation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language we use when speaking about or referring to people who use drugs, including alcohol, </a:t>
            </a:r>
            <a:r>
              <a:rPr lang="en-GB" sz="1800" b="1" dirty="0">
                <a:effectLst/>
                <a:latin typeface="Arial" panose="020B0604020202020204" pitchFamily="34" charset="0"/>
                <a:ea typeface="Calibri" panose="020F0502020204030204" pitchFamily="34" charset="0"/>
                <a:cs typeface="Times New Roman" panose="02020603050405020304" pitchFamily="18" charset="0"/>
              </a:rPr>
              <a:t>reflects our values and our feelings, and in turn how we think and act</a:t>
            </a:r>
            <a:r>
              <a:rPr lang="en-GB" sz="1800" dirty="0">
                <a:effectLst/>
                <a:latin typeface="Arial" panose="020B0604020202020204" pitchFamily="34" charset="0"/>
                <a:ea typeface="Calibri" panose="020F0502020204030204" pitchFamily="34" charset="0"/>
                <a:cs typeface="Times New Roman" panose="02020603050405020304" pitchFamily="18" charset="0"/>
              </a:rPr>
              <a:t> and has a massive impact on how individuals view themselves, and how others view them. Words can be </a:t>
            </a:r>
            <a:r>
              <a:rPr lang="en-GB" sz="1800" b="1" dirty="0">
                <a:effectLst/>
                <a:latin typeface="Arial" panose="020B0604020202020204" pitchFamily="34" charset="0"/>
                <a:ea typeface="Calibri" panose="020F0502020204030204" pitchFamily="34" charset="0"/>
                <a:cs typeface="Times New Roman" panose="02020603050405020304" pitchFamily="18" charset="0"/>
              </a:rPr>
              <a:t>alienating, disempowering, divisive, confusing</a:t>
            </a:r>
            <a:r>
              <a:rPr lang="en-GB" sz="1800" dirty="0">
                <a:effectLst/>
                <a:latin typeface="Arial" panose="020B0604020202020204" pitchFamily="34" charset="0"/>
                <a:ea typeface="Calibri" panose="020F0502020204030204" pitchFamily="34" charset="0"/>
                <a:cs typeface="Times New Roman" panose="02020603050405020304" pitchFamily="18" charset="0"/>
              </a:rPr>
              <a:t>, and give offense, BUT they can also be considerate, understanding, empowering and moving! It’s easy to use language unthinkingly as it’s so common and we don’t think about the true meaning or impact of our words, or consider why we continue to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t>What we know is that harms of substance use is impacted by stigma, which is flet by the person, so keeps things in the shadows. We want to develop ways of working which reduces the stigma. </a:t>
            </a:r>
          </a:p>
          <a:p>
            <a:endParaRPr lang="en-GB" sz="1800" dirty="0"/>
          </a:p>
          <a:p>
            <a:r>
              <a:rPr lang="en-GB" sz="1800" dirty="0"/>
              <a:t>This isn’t a rule book or guide, there is no manual, but shining a spotlight so when we are talking about the problem we are talking about it in an anti oppressive way so that people will/can access support. </a:t>
            </a:r>
          </a:p>
          <a:p>
            <a:endParaRPr lang="en-GB" sz="1800" dirty="0"/>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2</a:t>
            </a:fld>
            <a:endParaRPr lang="en-GB"/>
          </a:p>
        </p:txBody>
      </p:sp>
    </p:spTree>
    <p:extLst>
      <p:ext uri="{BB962C8B-B14F-4D97-AF65-F5344CB8AC3E}">
        <p14:creationId xmlns:p14="http://schemas.microsoft.com/office/powerpoint/2010/main" val="315764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Are we being too ‘woke’? </a:t>
            </a:r>
            <a:r>
              <a:rPr lang="en-GB" sz="1800" b="0" i="1" dirty="0">
                <a:solidFill>
                  <a:srgbClr val="303336"/>
                </a:solidFill>
                <a:effectLst/>
                <a:latin typeface="Open Sans" panose="020B0606030504020204" pitchFamily="34" charset="0"/>
              </a:rPr>
              <a:t>Woke</a:t>
            </a:r>
            <a:r>
              <a:rPr lang="en-GB" sz="1800" b="0" i="0" dirty="0">
                <a:solidFill>
                  <a:srgbClr val="303336"/>
                </a:solidFill>
                <a:effectLst/>
                <a:latin typeface="Open Sans" panose="020B0606030504020204" pitchFamily="34" charset="0"/>
              </a:rPr>
              <a:t> is now defined in this dictionary as “aware of and actively attentive to important facts and issues. </a:t>
            </a:r>
            <a:r>
              <a:rPr lang="en-GB" sz="1800" dirty="0">
                <a:effectLst/>
                <a:latin typeface="Arial" panose="020B0604020202020204" pitchFamily="34" charset="0"/>
                <a:ea typeface="Calibri" panose="020F0502020204030204" pitchFamily="34" charset="0"/>
                <a:cs typeface="Times New Roman" panose="02020603050405020304" pitchFamily="18" charset="0"/>
              </a:rPr>
              <a:t>In preparation for this presentation, when we asked people with lived experience of substance use for feedback on stigmatising language, one person said the ‘world’s gone mad, too politically correct’ and it doesn’t really matter.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BUT DOESN’T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Whilst there are lots of opinions on this and there is no a rule book, but as a collective we are trying to raise the bar and help address any discriminatory practice, including negative self-talk. E.g. “I’m a nightmare”, etc. which serves to confirm a sense of not being good enough. Let’s reframe and focus on the strengths and change about how people think about themselves.. </a:t>
            </a:r>
          </a:p>
          <a:p>
            <a:endParaRPr lang="en-GB" dirty="0"/>
          </a:p>
          <a:p>
            <a:pPr>
              <a:lnSpc>
                <a:spcPct val="12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Structural and public stigma such as the ‘war on drugs rhetoric’ perpetuates self-stigma, resulting in barriers to support, and recovery. Families are affected by stigma, while language can also prejudice professionals.</a:t>
            </a:r>
          </a:p>
          <a:p>
            <a:pPr>
              <a:lnSpc>
                <a:spcPct val="125000"/>
              </a:lnSpc>
              <a:spcAft>
                <a:spcPts val="10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Viewing problem drug and alcohol use as akin to other health issues will help to address stigma and discrimination. Instead of a condemnatory tone, a respectful, compassionate tone could be adopted. Health outcomes improve for people who are described and treated in a non-judgemental manner. By reducing stigma people will feel a greater connection to society, more included and more likely to access treatment and support for recovery. </a:t>
            </a:r>
          </a:p>
          <a:p>
            <a:endParaRPr lang="en-GB" dirty="0"/>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3</a:t>
            </a:fld>
            <a:endParaRPr lang="en-GB"/>
          </a:p>
        </p:txBody>
      </p:sp>
    </p:spTree>
    <p:extLst>
      <p:ext uri="{BB962C8B-B14F-4D97-AF65-F5344CB8AC3E}">
        <p14:creationId xmlns:p14="http://schemas.microsoft.com/office/powerpoint/2010/main" val="294752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83838"/>
                </a:solidFill>
                <a:effectLst/>
                <a:latin typeface="Anonymous Pro"/>
              </a:rPr>
              <a:t>Taken from: </a:t>
            </a:r>
            <a:r>
              <a:rPr lang="en-GB" dirty="0">
                <a:hlinkClick r:id="rId3"/>
              </a:rPr>
              <a:t>Beyond blame – Rewriting social care</a:t>
            </a:r>
            <a:endParaRPr lang="en-GB" dirty="0"/>
          </a:p>
          <a:p>
            <a:endParaRPr lang="en-GB" b="0" i="0" dirty="0">
              <a:solidFill>
                <a:srgbClr val="383838"/>
              </a:solidFill>
              <a:effectLst/>
              <a:latin typeface="Anonymous Pro"/>
            </a:endParaRPr>
          </a:p>
          <a:p>
            <a:r>
              <a:rPr lang="en-GB" b="0" i="0" dirty="0">
                <a:solidFill>
                  <a:srgbClr val="383838"/>
                </a:solidFill>
                <a:effectLst/>
                <a:latin typeface="Anonymous Pro"/>
              </a:rPr>
              <a:t>These terms don’t just feature in our conversations and records. We recruit social workers to work with “non-engagers”, “the most complex and challenging adult cases” and “some of society’s most vulnerable individuals”. We have policies for ‘dealing with difficult families’ and guidance on ‘engaging hard to reach groups’. We have ‘Complex needs teams’ and ‘Challenging behaviour units’. </a:t>
            </a:r>
          </a:p>
          <a:p>
            <a:endParaRPr lang="en-GB" dirty="0"/>
          </a:p>
          <a:p>
            <a:pPr algn="l"/>
            <a:r>
              <a:rPr lang="en-GB" b="1" i="0" dirty="0">
                <a:solidFill>
                  <a:srgbClr val="306363"/>
                </a:solidFill>
                <a:effectLst/>
                <a:latin typeface="Anonymous Pro"/>
              </a:rPr>
              <a:t>Hard to reach</a:t>
            </a:r>
            <a:endParaRPr lang="en-GB" b="0" i="0" dirty="0">
              <a:solidFill>
                <a:srgbClr val="306363"/>
              </a:solidFill>
              <a:effectLst/>
              <a:latin typeface="Anonymous Pro"/>
            </a:endParaRPr>
          </a:p>
          <a:p>
            <a:pPr algn="l"/>
            <a:r>
              <a:rPr lang="en-GB" b="0" i="0" dirty="0">
                <a:solidFill>
                  <a:srgbClr val="383838"/>
                </a:solidFill>
                <a:effectLst/>
                <a:latin typeface="Anonymous Pro"/>
              </a:rPr>
              <a:t>Labelling individuals and groups as ‘hard to reach’ implies people are deliberately avoiding contact, keeping their distance, staying away. It places the blame entirely with them. But how hard are we really trying before we slap on that label as a convenient excuse?</a:t>
            </a:r>
          </a:p>
          <a:p>
            <a:pPr algn="l"/>
            <a:r>
              <a:rPr lang="en-GB" b="0" i="0" dirty="0">
                <a:solidFill>
                  <a:srgbClr val="383838"/>
                </a:solidFill>
                <a:effectLst/>
                <a:latin typeface="Anonymous Pro"/>
              </a:rPr>
              <a:t>Hard to reach? Or easy to ignore?</a:t>
            </a:r>
          </a:p>
          <a:p>
            <a:pPr algn="l"/>
            <a:endParaRPr lang="en-GB" b="0" i="0" dirty="0">
              <a:solidFill>
                <a:srgbClr val="383838"/>
              </a:solidFill>
              <a:effectLst/>
              <a:latin typeface="Anonymous Pro"/>
            </a:endParaRPr>
          </a:p>
          <a:p>
            <a:pPr algn="l"/>
            <a:r>
              <a:rPr lang="en-GB" b="0" i="0" dirty="0">
                <a:solidFill>
                  <a:srgbClr val="383838"/>
                </a:solidFill>
                <a:effectLst/>
                <a:latin typeface="Anonymous Pro"/>
              </a:rPr>
              <a:t>And couldn’t the ‘hard to reach’ label be just as easily applied to us? Our lack of accessible information and reasonable adjustments. Our jargon and acronyms. Our eligibility criteria. Our thresholds. Our risk assessments. Our waiting lists. Our 9-5, Mon-Fri opening hours. Our city centre offices with security guards on the doors.</a:t>
            </a:r>
          </a:p>
          <a:p>
            <a:pPr algn="l"/>
            <a:endParaRPr lang="en-GB" b="0" i="0" dirty="0">
              <a:solidFill>
                <a:srgbClr val="383838"/>
              </a:solidFill>
              <a:effectLst/>
              <a:latin typeface="Anonymous Pro"/>
            </a:endParaRPr>
          </a:p>
          <a:p>
            <a:pPr algn="l"/>
            <a:r>
              <a:rPr lang="en-GB" b="0" i="0" dirty="0">
                <a:solidFill>
                  <a:srgbClr val="383838"/>
                </a:solidFill>
                <a:effectLst/>
                <a:latin typeface="Anonymous Pro"/>
              </a:rPr>
              <a:t>We blame individuals and groups for being hard to reach, from behind our impenetrable walls.</a:t>
            </a:r>
          </a:p>
          <a:p>
            <a:endParaRPr lang="en-GB" dirty="0"/>
          </a:p>
          <a:p>
            <a:pPr algn="l"/>
            <a:r>
              <a:rPr lang="en-GB" b="1" i="0" dirty="0">
                <a:solidFill>
                  <a:srgbClr val="306363"/>
                </a:solidFill>
                <a:effectLst/>
                <a:latin typeface="Anonymous Pro"/>
              </a:rPr>
              <a:t>Refuses to engage</a:t>
            </a:r>
            <a:endParaRPr lang="en-GB" b="0" i="0" dirty="0">
              <a:solidFill>
                <a:srgbClr val="306363"/>
              </a:solidFill>
              <a:effectLst/>
              <a:latin typeface="Anonymous Pro"/>
            </a:endParaRPr>
          </a:p>
          <a:p>
            <a:pPr algn="l"/>
            <a:r>
              <a:rPr lang="en-GB" b="0" i="0" dirty="0">
                <a:solidFill>
                  <a:srgbClr val="383838"/>
                </a:solidFill>
                <a:effectLst/>
                <a:latin typeface="Anonymous Pro"/>
              </a:rPr>
              <a:t>We use the term ‘refuse’ a lot. Refused an assessment. Refuses services. Refusing treatment.</a:t>
            </a:r>
          </a:p>
          <a:p>
            <a:pPr algn="l"/>
            <a:r>
              <a:rPr lang="en-GB" b="0" i="0" dirty="0">
                <a:solidFill>
                  <a:srgbClr val="383838"/>
                </a:solidFill>
                <a:effectLst/>
                <a:latin typeface="Anonymous Pro"/>
              </a:rPr>
              <a:t>Refuse suggests defiance, stubbornness. Blaming, again.</a:t>
            </a:r>
          </a:p>
          <a:p>
            <a:pPr algn="l"/>
            <a:r>
              <a:rPr lang="en-GB" b="0" i="0" dirty="0">
                <a:solidFill>
                  <a:srgbClr val="383838"/>
                </a:solidFill>
                <a:effectLst/>
                <a:latin typeface="Anonymous Pro"/>
              </a:rPr>
              <a:t>What about ‘chose not to’? ‘Decided against’?</a:t>
            </a:r>
          </a:p>
          <a:p>
            <a:pPr algn="l"/>
            <a:r>
              <a:rPr lang="en-GB" b="0" i="0" dirty="0">
                <a:solidFill>
                  <a:srgbClr val="383838"/>
                </a:solidFill>
                <a:effectLst/>
                <a:latin typeface="Anonymous Pro"/>
              </a:rPr>
              <a:t>What about some acknowledgement of informed decision-making by the person? Of agency? Of control? What about some evidence of a conversation? Of capacity to decide? Weighing up options? Advocacy? Choice?</a:t>
            </a:r>
          </a:p>
          <a:p>
            <a:pPr algn="l"/>
            <a:r>
              <a:rPr lang="en-GB" b="0" i="0" dirty="0">
                <a:solidFill>
                  <a:srgbClr val="383838"/>
                </a:solidFill>
                <a:effectLst/>
                <a:latin typeface="Anonymous Pro"/>
              </a:rPr>
              <a:t>Was there any?</a:t>
            </a:r>
          </a:p>
          <a:p>
            <a:pPr algn="l"/>
            <a:r>
              <a:rPr lang="en-GB" b="0" i="0" dirty="0">
                <a:solidFill>
                  <a:srgbClr val="383838"/>
                </a:solidFill>
                <a:effectLst/>
                <a:latin typeface="Anonymous Pro"/>
              </a:rPr>
              <a:t>And what of the classic ‘refuses to engage’? We condemn people for not responding or participating. Not getting involved. But hang on, who exactly should be engaging here? We’re public servants – here to serve, not to get people to serve us. We should be focusing on what matters to people, instead of blaming people for not doing the things that matter to us.</a:t>
            </a:r>
          </a:p>
          <a:p>
            <a:r>
              <a:rPr lang="en-GB" dirty="0">
                <a:effectLst/>
              </a:rPr>
              <a:t>“Again look at the question: ‘how do we get people to engage?’ With respect you don’t get ppl to engage. You listen to what they care about enough to act on, and then support them to work with others to do what they care deeply about. It’s not about getting ppl to do what we want.”</a:t>
            </a:r>
          </a:p>
          <a:p>
            <a:endParaRPr lang="en-GB" b="1" i="1" dirty="0">
              <a:effectLst/>
            </a:endParaRPr>
          </a:p>
          <a:p>
            <a:pPr algn="l"/>
            <a:r>
              <a:rPr lang="en-GB" b="1" i="0" dirty="0">
                <a:solidFill>
                  <a:srgbClr val="306363"/>
                </a:solidFill>
                <a:effectLst/>
                <a:latin typeface="Anonymous Pro"/>
              </a:rPr>
              <a:t>Non-compliant</a:t>
            </a:r>
            <a:endParaRPr lang="en-GB" b="0" i="0" dirty="0">
              <a:solidFill>
                <a:srgbClr val="306363"/>
              </a:solidFill>
              <a:effectLst/>
              <a:latin typeface="Anonymous Pro"/>
            </a:endParaRPr>
          </a:p>
          <a:p>
            <a:pPr algn="l"/>
            <a:r>
              <a:rPr lang="en-GB" b="0" i="0" dirty="0">
                <a:solidFill>
                  <a:srgbClr val="383838"/>
                </a:solidFill>
                <a:effectLst/>
                <a:latin typeface="Anonymous Pro"/>
              </a:rPr>
              <a:t>Compliant means obedient. Submissive. Biddable. It means you do what you’re told. You do what is expected of you, what somebody else thinks you should be doing. So, if we label you as ‘non-compliant’, we’re effectively saying you’re not doing what we want you to do. Because we know best. Obviously.</a:t>
            </a:r>
          </a:p>
          <a:p>
            <a:endParaRPr lang="en-GB" dirty="0"/>
          </a:p>
          <a:p>
            <a:pPr algn="l"/>
            <a:r>
              <a:rPr lang="en-GB" b="1" i="0" dirty="0">
                <a:solidFill>
                  <a:srgbClr val="306363"/>
                </a:solidFill>
                <a:effectLst/>
                <a:latin typeface="Anonymous Pro"/>
              </a:rPr>
              <a:t>Complex</a:t>
            </a:r>
            <a:endParaRPr lang="en-GB" b="0" i="0" dirty="0">
              <a:solidFill>
                <a:srgbClr val="306363"/>
              </a:solidFill>
              <a:effectLst/>
              <a:latin typeface="Anonymous Pro"/>
            </a:endParaRPr>
          </a:p>
          <a:p>
            <a:pPr algn="l"/>
            <a:r>
              <a:rPr lang="en-GB" b="0" i="0" dirty="0">
                <a:solidFill>
                  <a:srgbClr val="383838"/>
                </a:solidFill>
                <a:effectLst/>
                <a:latin typeface="Anonymous Pro"/>
              </a:rPr>
              <a:t>Complex cases. Complex individuals. Complex health conditions. Complex lives.</a:t>
            </a:r>
          </a:p>
          <a:p>
            <a:pPr algn="l"/>
            <a:r>
              <a:rPr lang="en-GB" b="0" i="0" dirty="0">
                <a:solidFill>
                  <a:srgbClr val="383838"/>
                </a:solidFill>
                <a:effectLst/>
                <a:latin typeface="Anonymous Pro"/>
              </a:rPr>
              <a:t>Real lives </a:t>
            </a:r>
            <a:r>
              <a:rPr lang="en-GB" b="0" i="1" dirty="0">
                <a:solidFill>
                  <a:srgbClr val="383838"/>
                </a:solidFill>
                <a:effectLst/>
                <a:latin typeface="Anonymous Pro"/>
              </a:rPr>
              <a:t>are </a:t>
            </a:r>
            <a:r>
              <a:rPr lang="en-GB" b="0" i="0" dirty="0">
                <a:solidFill>
                  <a:srgbClr val="383838"/>
                </a:solidFill>
                <a:effectLst/>
                <a:latin typeface="Anonymous Pro"/>
              </a:rPr>
              <a:t>complex. Messy. Rainbow coloured crayon scribbles on crinkled and torn pages. Stuff happens – or doesn’t. Too much. Not enough. Stops. Starts. Loops back. Dead ends. Creeping, miniscule shifts. Rapid, devastating changes. Balancing. Juggling. Waving. Falling. Drowning.</a:t>
            </a:r>
          </a:p>
          <a:p>
            <a:pPr algn="l"/>
            <a:r>
              <a:rPr lang="en-GB" b="0" i="0" dirty="0">
                <a:solidFill>
                  <a:srgbClr val="383838"/>
                </a:solidFill>
                <a:effectLst/>
                <a:latin typeface="Anonymous Pro"/>
              </a:rPr>
              <a:t>Real lives don’t fit the straight lines of our ‘system’, the black and white boxes on our forms. Our processes and pathways require a single label at the start. One ‘primary support reason’. One ‘service user group’. Go.</a:t>
            </a:r>
          </a:p>
          <a:p>
            <a:pPr algn="l"/>
            <a:r>
              <a:rPr lang="en-GB" b="0" i="0" dirty="0">
                <a:solidFill>
                  <a:srgbClr val="383838"/>
                </a:solidFill>
                <a:effectLst/>
                <a:latin typeface="Anonymous Pro"/>
              </a:rPr>
              <a:t>Too many labels = too many boxes ticked = too many pathways = too many professionals = too many conversations = too many options = too much time = not enough time = not enough options = ‘complex’.</a:t>
            </a:r>
          </a:p>
          <a:p>
            <a:pPr algn="l"/>
            <a:r>
              <a:rPr lang="en-GB" b="0" i="0" dirty="0">
                <a:solidFill>
                  <a:srgbClr val="383838"/>
                </a:solidFill>
                <a:effectLst/>
                <a:latin typeface="Anonymous Pro"/>
              </a:rPr>
              <a:t>And then often, ‘too complex’.</a:t>
            </a:r>
          </a:p>
          <a:p>
            <a:pPr algn="l"/>
            <a:r>
              <a:rPr lang="en-GB" b="0" i="0" dirty="0">
                <a:solidFill>
                  <a:srgbClr val="383838"/>
                </a:solidFill>
                <a:effectLst/>
                <a:latin typeface="Anonymous Pro"/>
              </a:rPr>
              <a:t>Of course, ‘complex needs’ is the classic. We’ve even built complexity into the term ‘complex needs’, as the multiple references in the Care Act statutory guidance illustrate. “Multiple and complex needs”. “Highly specialised and complex needs”. “Less complex needs”. “More complex needs”. “Particularly complex needs”. “Higher or more complex needs”. “Complex ongoing healthcare needs”. “The most complex needs”. “Multiple complex needs”. “Complex SEN and care needs”. “Complex health and care needs”. “Complex care needs”. [6]</a:t>
            </a:r>
          </a:p>
          <a:p>
            <a:pPr algn="l"/>
            <a:r>
              <a:rPr lang="en-GB" b="0" i="0" dirty="0">
                <a:solidFill>
                  <a:srgbClr val="383838"/>
                </a:solidFill>
                <a:effectLst/>
                <a:latin typeface="Anonymous Pro"/>
              </a:rPr>
              <a:t>The guidance contains several case studies, including ‘Isabelle’ who ‘is 15 years old with complex needs’ and Maureen who “is 72 years old.. with complex care needs’. We don’t find out what their needs are, just that they are ‘complex’.</a:t>
            </a:r>
          </a:p>
          <a:p>
            <a:pPr algn="l"/>
            <a:r>
              <a:rPr lang="en-GB" b="0" i="0" dirty="0">
                <a:solidFill>
                  <a:srgbClr val="383838"/>
                </a:solidFill>
                <a:effectLst/>
                <a:latin typeface="Anonymous Pro"/>
              </a:rPr>
              <a:t>Like ‘challenging’ and ‘vulnerable’, ‘complex’ is a meaningless term – used repeatedly to convey – well, what exactly? Yes, people’s lives may be complicated, but people’s basic needs are simple. Somewhere to call home and to belong. Someone to love, and to be loved in return. Something to do. Something to look forward to.</a:t>
            </a:r>
          </a:p>
          <a:p>
            <a:pPr algn="l"/>
            <a:r>
              <a:rPr lang="en-GB" b="0" i="0" dirty="0">
                <a:solidFill>
                  <a:srgbClr val="383838"/>
                </a:solidFill>
                <a:effectLst/>
                <a:latin typeface="Anonymous Pro"/>
              </a:rPr>
              <a:t>Stop using labels as excuses.</a:t>
            </a:r>
          </a:p>
          <a:p>
            <a:endParaRPr lang="en-GB" dirty="0"/>
          </a:p>
          <a:p>
            <a:endParaRPr lang="en-GB" dirty="0"/>
          </a:p>
          <a:p>
            <a:pPr algn="l"/>
            <a:r>
              <a:rPr lang="en-GB" b="1" i="0" dirty="0">
                <a:solidFill>
                  <a:srgbClr val="306363"/>
                </a:solidFill>
                <a:effectLst/>
                <a:latin typeface="Anonymous Pro"/>
              </a:rPr>
              <a:t>Difficult</a:t>
            </a:r>
            <a:endParaRPr lang="en-GB" b="0" i="0" dirty="0">
              <a:solidFill>
                <a:srgbClr val="306363"/>
              </a:solidFill>
              <a:effectLst/>
              <a:latin typeface="Anonymous Pro"/>
            </a:endParaRPr>
          </a:p>
          <a:p>
            <a:r>
              <a:rPr lang="en-GB" dirty="0">
                <a:effectLst/>
              </a:rPr>
              <a:t>“What starts as a note stating I cried in an appointment, becomes a letter that details a “difficult appointment”, which takes flight as a descriptor of me as a “difficult person”, which ultimately leads to a doctor I only just met describing me as </a:t>
            </a:r>
            <a:r>
              <a:rPr lang="en-GB" i="1" dirty="0">
                <a:effectLst/>
              </a:rPr>
              <a:t>“difficult – as expected.”</a:t>
            </a:r>
            <a:endParaRPr lang="en-GB" dirty="0">
              <a:effectLst/>
            </a:endParaRPr>
          </a:p>
          <a:p>
            <a:pPr algn="l"/>
            <a:r>
              <a:rPr lang="en-GB" b="1" i="1" dirty="0">
                <a:effectLst/>
              </a:rPr>
              <a:t>Wren [7]</a:t>
            </a:r>
            <a:r>
              <a:rPr lang="en-GB" b="0" i="0" dirty="0">
                <a:solidFill>
                  <a:srgbClr val="383838"/>
                </a:solidFill>
                <a:effectLst/>
                <a:latin typeface="Anonymous Pro"/>
              </a:rPr>
              <a:t>Tricky discussions. Feedback we find hard to hear. People experiencing tough times. Difficult conversations and difficult situations quickly morph into just plain ‘difficult’… and yes, it’s pretty much a catch all term for all the other blaming words and phrases listed here too.</a:t>
            </a:r>
          </a:p>
          <a:p>
            <a:pPr algn="l"/>
            <a:r>
              <a:rPr lang="en-GB" b="0" i="0" dirty="0">
                <a:solidFill>
                  <a:srgbClr val="383838"/>
                </a:solidFill>
                <a:effectLst/>
                <a:latin typeface="Anonymous Pro"/>
              </a:rPr>
              <a:t>Difficult case. Difficult service user. Difficult customer. Difficult patient. Difficult family.</a:t>
            </a:r>
          </a:p>
          <a:p>
            <a:pPr algn="l"/>
            <a:r>
              <a:rPr lang="en-GB" b="0" i="0" dirty="0">
                <a:solidFill>
                  <a:srgbClr val="383838"/>
                </a:solidFill>
                <a:effectLst/>
                <a:latin typeface="Anonymous Pro"/>
              </a:rPr>
              <a:t>Labels stick.</a:t>
            </a:r>
          </a:p>
          <a:p>
            <a:pPr algn="l"/>
            <a:endParaRPr lang="en-GB" b="0" i="0" dirty="0">
              <a:solidFill>
                <a:srgbClr val="383838"/>
              </a:solidFill>
              <a:effectLst/>
              <a:latin typeface="Anonymous Pro"/>
            </a:endParaRPr>
          </a:p>
          <a:p>
            <a:pPr algn="l"/>
            <a:r>
              <a:rPr lang="en-GB" b="1" i="0" dirty="0">
                <a:solidFill>
                  <a:srgbClr val="306363"/>
                </a:solidFill>
                <a:effectLst/>
                <a:latin typeface="Anonymous Pro"/>
              </a:rPr>
              <a:t>Vulnerable</a:t>
            </a:r>
            <a:endParaRPr lang="en-GB" b="0" i="0" dirty="0">
              <a:solidFill>
                <a:srgbClr val="306363"/>
              </a:solidFill>
              <a:effectLst/>
              <a:latin typeface="Anonymous Pro"/>
            </a:endParaRPr>
          </a:p>
          <a:p>
            <a:pPr algn="l"/>
            <a:r>
              <a:rPr lang="en-GB" b="0" i="0" dirty="0">
                <a:solidFill>
                  <a:srgbClr val="383838"/>
                </a:solidFill>
                <a:effectLst/>
                <a:latin typeface="Anonymous Pro"/>
              </a:rPr>
              <a:t>And finally, the v-word. Although I’ve already written at length about the term ‘vulnerable’, it’s worthy of a mention here – partly because it’s so ubiquitous, but mainly because it points the finger squarely at the person as the problem and stops any consideration of the external factors that make people vulnerable. And in turn this prevents any focus on – or attempts to change – the situations or circumstances that create vulnerability.</a:t>
            </a:r>
          </a:p>
          <a:p>
            <a:pPr algn="l"/>
            <a:endParaRPr lang="en-GB" b="0" i="0" dirty="0">
              <a:solidFill>
                <a:srgbClr val="383838"/>
              </a:solidFill>
              <a:effectLst/>
              <a:latin typeface="Anonymous Pro"/>
            </a:endParaRPr>
          </a:p>
          <a:p>
            <a:pPr algn="l"/>
            <a:r>
              <a:rPr lang="en-GB" b="0" i="0" dirty="0">
                <a:solidFill>
                  <a:srgbClr val="383838"/>
                </a:solidFill>
                <a:effectLst/>
                <a:latin typeface="Anonymous Pro"/>
              </a:rPr>
              <a:t>During the pandemic we’ve seen a further sinister step. Not just blaming people for being vulnerable, but in turn blaming ‘the vulnerable’ for ‘restrictive’ (protective!) measures, with tweets like “quarantine the vulnerable – let the rest of us live our lives” and “vulnerable people can just stay inside! Why should the rest of us wear masks??!!” and newspaper headlines including “Boris Johnson speaks of ‘heavy heart’ as Christmas is sacrificed to protect the vulnerable.”</a:t>
            </a:r>
            <a:r>
              <a:rPr lang="en-GB" b="0" i="0" u="none" strike="noStrike" dirty="0">
                <a:solidFill>
                  <a:srgbClr val="287575"/>
                </a:solidFill>
                <a:effectLst/>
                <a:latin typeface="Anonymous Pro"/>
                <a:hlinkClick r:id="rId4"/>
              </a:rPr>
              <a:t> </a:t>
            </a:r>
            <a:endParaRPr lang="en-GB" b="0" i="0" dirty="0">
              <a:solidFill>
                <a:srgbClr val="383838"/>
              </a:solidFill>
              <a:effectLst/>
              <a:latin typeface="Anonymous Pro"/>
            </a:endParaRPr>
          </a:p>
          <a:p>
            <a:pPr algn="l"/>
            <a:r>
              <a:rPr lang="en-GB" b="0" i="0" dirty="0">
                <a:solidFill>
                  <a:srgbClr val="383838"/>
                </a:solidFill>
                <a:effectLst/>
                <a:latin typeface="Anonymous Pro"/>
              </a:rPr>
              <a:t>Such a divisive and dangerous narrative.</a:t>
            </a:r>
          </a:p>
          <a:p>
            <a:pPr algn="l"/>
            <a:endParaRPr lang="en-GB" b="0" i="0" dirty="0">
              <a:solidFill>
                <a:srgbClr val="383838"/>
              </a:solidFill>
              <a:effectLst/>
              <a:latin typeface="Anonymous Pro"/>
            </a:endParaRPr>
          </a:p>
          <a:p>
            <a:pPr algn="l"/>
            <a:r>
              <a:rPr lang="en-GB" b="0" i="0" dirty="0">
                <a:solidFill>
                  <a:srgbClr val="383838"/>
                </a:solidFill>
                <a:effectLst/>
                <a:latin typeface="Anonymous Pro"/>
              </a:rPr>
              <a:t>These blaming terms demonstrate and perpetuate the ‘them and us’ divide that pervades our practice.</a:t>
            </a:r>
          </a:p>
          <a:p>
            <a:pPr algn="l"/>
            <a:endParaRPr lang="en-GB" b="0" i="0" dirty="0">
              <a:solidFill>
                <a:srgbClr val="383838"/>
              </a:solidFill>
              <a:effectLst/>
              <a:latin typeface="Anonymous Pro"/>
            </a:endParaRPr>
          </a:p>
          <a:p>
            <a:pPr algn="l"/>
            <a:r>
              <a:rPr lang="en-GB" b="0" i="0" dirty="0">
                <a:solidFill>
                  <a:srgbClr val="383838"/>
                </a:solidFill>
                <a:effectLst/>
                <a:latin typeface="Anonymous Pro"/>
              </a:rPr>
              <a:t>We know that connection and relationships must be at the beating heart of our better, brighter social care future. And we also know that blame destroys trust, stifles curiosity and sabotages relationships.</a:t>
            </a:r>
          </a:p>
          <a:p>
            <a:pPr algn="l"/>
            <a:r>
              <a:rPr lang="en-GB" b="0" i="0" dirty="0">
                <a:solidFill>
                  <a:srgbClr val="383838"/>
                </a:solidFill>
                <a:effectLst/>
                <a:latin typeface="Anonymous Pro"/>
              </a:rPr>
              <a:t>So how do we shift this narrative?</a:t>
            </a:r>
          </a:p>
          <a:p>
            <a:pPr algn="l"/>
            <a:r>
              <a:rPr lang="en-GB" b="0" i="0" dirty="0">
                <a:solidFill>
                  <a:srgbClr val="383838"/>
                </a:solidFill>
                <a:effectLst/>
                <a:latin typeface="Anonymous Pro"/>
              </a:rPr>
              <a:t>How do we move beyond blame?</a:t>
            </a:r>
          </a:p>
          <a:p>
            <a:pPr algn="l"/>
            <a:endParaRPr lang="en-GB" b="0" i="0" dirty="0">
              <a:solidFill>
                <a:srgbClr val="383838"/>
              </a:solidFill>
              <a:effectLst/>
              <a:latin typeface="Anonymous Pro"/>
            </a:endParaRPr>
          </a:p>
          <a:p>
            <a:br>
              <a:rPr lang="en-GB" dirty="0"/>
            </a:br>
            <a:endParaRPr lang="en-GB" b="1" i="1" dirty="0">
              <a:effectLst/>
            </a:endParaRPr>
          </a:p>
          <a:p>
            <a:endParaRPr lang="en-GB" b="1" i="1" dirty="0">
              <a:effectLst/>
            </a:endParaRPr>
          </a:p>
          <a:p>
            <a:endParaRPr lang="en-GB" b="1" i="1" dirty="0">
              <a:effectLst/>
            </a:endParaRPr>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4</a:t>
            </a:fld>
            <a:endParaRPr lang="en-GB"/>
          </a:p>
        </p:txBody>
      </p:sp>
    </p:spTree>
    <p:extLst>
      <p:ext uri="{BB962C8B-B14F-4D97-AF65-F5344CB8AC3E}">
        <p14:creationId xmlns:p14="http://schemas.microsoft.com/office/powerpoint/2010/main" val="301947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Stigma and Substance Use - YouTube</a:t>
            </a:r>
            <a:endParaRPr lang="en-GB" dirty="0"/>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5</a:t>
            </a:fld>
            <a:endParaRPr lang="en-GB"/>
          </a:p>
        </p:txBody>
      </p:sp>
    </p:spTree>
    <p:extLst>
      <p:ext uri="{BB962C8B-B14F-4D97-AF65-F5344CB8AC3E}">
        <p14:creationId xmlns:p14="http://schemas.microsoft.com/office/powerpoint/2010/main" val="181777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C3C3C"/>
                </a:solidFill>
                <a:effectLst/>
                <a:latin typeface="Lato" panose="020F0502020204030203" pitchFamily="34" charset="0"/>
              </a:rPr>
              <a:t>NHS Provider alliance and STIGMA KILLS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C3C3C"/>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C3C3C"/>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6</a:t>
            </a:fld>
            <a:endParaRPr lang="en-GB"/>
          </a:p>
        </p:txBody>
      </p:sp>
    </p:spTree>
    <p:extLst>
      <p:ext uri="{BB962C8B-B14F-4D97-AF65-F5344CB8AC3E}">
        <p14:creationId xmlns:p14="http://schemas.microsoft.com/office/powerpoint/2010/main" val="90462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Challenging stigma benefits everyone in society, as it helps to build equality and tackle inequality as attitudes and behaviour change over time. While language is significant, it is also important to be mindful of using non-stigmatising images when communicating. Try to use only neutral images, and avoid images of stereotypes of overly positive or negative connotations. We encourage the use of ‘people first’ language; language that focuses first on the person, not the behaviour (e.g. people who use drugs). We do this as it reminds us to be compassionate and that we are talking about human beings. </a:t>
            </a:r>
          </a:p>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7</a:t>
            </a:fld>
            <a:endParaRPr lang="en-GB"/>
          </a:p>
        </p:txBody>
      </p:sp>
    </p:spTree>
    <p:extLst>
      <p:ext uri="{BB962C8B-B14F-4D97-AF65-F5344CB8AC3E}">
        <p14:creationId xmlns:p14="http://schemas.microsoft.com/office/powerpoint/2010/main" val="131296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have recognised and is starting to happening nationally, is that is we can use more positive language, people will accept support.</a:t>
            </a:r>
          </a:p>
          <a:p>
            <a:r>
              <a:rPr lang="en-GB" dirty="0"/>
              <a:t>Words abuse and misuse suggest people are doing something wrong. </a:t>
            </a:r>
          </a:p>
          <a:p>
            <a:endParaRPr lang="en-GB" dirty="0"/>
          </a:p>
          <a:p>
            <a:r>
              <a:rPr lang="en-GB" dirty="0"/>
              <a:t>When we say people, we are trying to reduce those power dynamics, respect people, a person with a unique exp rather than “an addict”. </a:t>
            </a:r>
          </a:p>
        </p:txBody>
      </p:sp>
      <p:sp>
        <p:nvSpPr>
          <p:cNvPr id="4" name="Slide Number Placeholder 3"/>
          <p:cNvSpPr>
            <a:spLocks noGrp="1"/>
          </p:cNvSpPr>
          <p:nvPr>
            <p:ph type="sldNum" sz="quarter" idx="5"/>
          </p:nvPr>
        </p:nvSpPr>
        <p:spPr/>
        <p:txBody>
          <a:bodyPr/>
          <a:lstStyle/>
          <a:p>
            <a:fld id="{E30B07F9-31C3-432E-93C8-B59482BD9C14}" type="slidenum">
              <a:rPr lang="en-GB" smtClean="0"/>
              <a:t>8</a:t>
            </a:fld>
            <a:endParaRPr lang="en-GB"/>
          </a:p>
        </p:txBody>
      </p:sp>
    </p:spTree>
    <p:extLst>
      <p:ext uri="{BB962C8B-B14F-4D97-AF65-F5344CB8AC3E}">
        <p14:creationId xmlns:p14="http://schemas.microsoft.com/office/powerpoint/2010/main" val="161351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0B07F9-31C3-432E-93C8-B59482BD9C14}" type="slidenum">
              <a:rPr lang="en-GB" smtClean="0"/>
              <a:t>9</a:t>
            </a:fld>
            <a:endParaRPr lang="en-GB"/>
          </a:p>
        </p:txBody>
      </p:sp>
    </p:spTree>
    <p:extLst>
      <p:ext uri="{BB962C8B-B14F-4D97-AF65-F5344CB8AC3E}">
        <p14:creationId xmlns:p14="http://schemas.microsoft.com/office/powerpoint/2010/main" val="34641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0A6E-4A7B-4C4E-8414-23FFABF2F1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C4CB9E-4AF2-4F5E-9FA1-73847BE14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7CF021-79D2-4241-A01B-A0464329BC7C}"/>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5" name="Footer Placeholder 4">
            <a:extLst>
              <a:ext uri="{FF2B5EF4-FFF2-40B4-BE49-F238E27FC236}">
                <a16:creationId xmlns:a16="http://schemas.microsoft.com/office/drawing/2014/main" id="{2C719503-69C7-4022-B95D-34E15816F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25FD0-C4EA-45D3-ACFA-8B56AC71849B}"/>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276148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CBAB-CF2D-4C8E-AA9C-8222873955C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9D45EBF-EB32-4B61-84BF-8DF600CAF2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62594F-F248-4821-8125-AB94D4069EF6}"/>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5" name="Footer Placeholder 4">
            <a:extLst>
              <a:ext uri="{FF2B5EF4-FFF2-40B4-BE49-F238E27FC236}">
                <a16:creationId xmlns:a16="http://schemas.microsoft.com/office/drawing/2014/main" id="{D34C780A-D693-4EF5-AA22-7DE63EBEDF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D9659-E74F-4E95-B822-B8A4FF2417B2}"/>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21914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E7357-B27D-4EF8-98D9-BB51142C68B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AB8B621-D324-45FF-B59C-07ACA5EB3F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213810-464B-41AC-BD44-3E9DE05ECD78}"/>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5" name="Footer Placeholder 4">
            <a:extLst>
              <a:ext uri="{FF2B5EF4-FFF2-40B4-BE49-F238E27FC236}">
                <a16:creationId xmlns:a16="http://schemas.microsoft.com/office/drawing/2014/main" id="{D037B0C4-D72A-4CB9-9CF3-B6F2B3897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08046-6EBE-4486-BA93-B15BFD99859F}"/>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296932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8AB6-4505-4941-8EE0-63A771314A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BA3A15A-6BC0-4ED1-B1F1-C7E6E38318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8D6807-9844-448D-AF3E-1D718A396795}"/>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5" name="Footer Placeholder 4">
            <a:extLst>
              <a:ext uri="{FF2B5EF4-FFF2-40B4-BE49-F238E27FC236}">
                <a16:creationId xmlns:a16="http://schemas.microsoft.com/office/drawing/2014/main" id="{F4B996A5-FFC9-4C3C-8F62-4BD1AF1F2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F9481-DBD5-440A-BF46-792FB0B4ACBA}"/>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385854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E11-FF6A-4DC5-9D09-96620CEBC0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65C08F2-5C81-463B-A39E-3080FDE9A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DBA430-B3E8-4965-ACA7-1C940DA8D745}"/>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5" name="Footer Placeholder 4">
            <a:extLst>
              <a:ext uri="{FF2B5EF4-FFF2-40B4-BE49-F238E27FC236}">
                <a16:creationId xmlns:a16="http://schemas.microsoft.com/office/drawing/2014/main" id="{F7F160DE-B761-4F18-B0DE-B7393D972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130251-4FEF-4D76-BABE-752C4422F5C9}"/>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185412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4D6E-29E5-4E23-9469-93D709255C4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D0E3113-0EEA-4EA1-A479-A630D456A11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02A4142-DE8C-460F-A93B-CE43552FF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67EFFFF-A9D2-4DDE-B240-E475B22A731E}"/>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6" name="Footer Placeholder 5">
            <a:extLst>
              <a:ext uri="{FF2B5EF4-FFF2-40B4-BE49-F238E27FC236}">
                <a16:creationId xmlns:a16="http://schemas.microsoft.com/office/drawing/2014/main" id="{FDBC6B1D-9095-47F6-A1A4-BC6A582648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21A8B9-5460-4DF2-B971-B69D4A2C9807}"/>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152123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0021-2C4F-4901-9BE6-DEB644AC1A7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D179CEA-17C4-4812-9456-0D6514E86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DE937C-FCD0-4678-A27E-0FD071AD36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C6E79B-E95F-46E5-9BA8-181964000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BB1AAF-019F-45EC-8370-2996A8A28E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70DD2D0-DB2B-4711-94D9-45924539AFAD}"/>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8" name="Footer Placeholder 7">
            <a:extLst>
              <a:ext uri="{FF2B5EF4-FFF2-40B4-BE49-F238E27FC236}">
                <a16:creationId xmlns:a16="http://schemas.microsoft.com/office/drawing/2014/main" id="{69A3EFDF-7663-4F1A-91F8-D671B9F58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B40525-51FF-43EA-AA71-3737BA79698E}"/>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109427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FEE7-862C-422F-AF5B-769DA2C4783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BD88293-A47E-466D-AF70-0CCD755FDA9C}"/>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4" name="Footer Placeholder 3">
            <a:extLst>
              <a:ext uri="{FF2B5EF4-FFF2-40B4-BE49-F238E27FC236}">
                <a16:creationId xmlns:a16="http://schemas.microsoft.com/office/drawing/2014/main" id="{BC527BDD-44D7-4CB0-B91C-910367FE50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040CCB-16E5-4A26-A53B-7532C70B555B}"/>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98506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3DD2F-F9D0-44F6-808F-5A9906909B5A}"/>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3" name="Footer Placeholder 2">
            <a:extLst>
              <a:ext uri="{FF2B5EF4-FFF2-40B4-BE49-F238E27FC236}">
                <a16:creationId xmlns:a16="http://schemas.microsoft.com/office/drawing/2014/main" id="{F7DADFC6-C5AC-4CD1-B085-9FC5E05CD1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BCF4B-3343-44F2-B3F4-05409B908B9F}"/>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62814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BE1C-D039-480A-89BF-01C9152249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FD33FB-6923-4FCB-9D9A-4E7B8B426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C659BAF-E1B4-4D97-9DD9-A6E9B4FB9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A98D7B-8324-4545-91EF-FC4CD4989E43}"/>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6" name="Footer Placeholder 5">
            <a:extLst>
              <a:ext uri="{FF2B5EF4-FFF2-40B4-BE49-F238E27FC236}">
                <a16:creationId xmlns:a16="http://schemas.microsoft.com/office/drawing/2014/main" id="{B115281C-D3EE-424B-9E77-DF256CB66F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996A73-8B42-48BA-B874-C2B6B03CA163}"/>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169012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787A-1B7A-4762-A525-6C0E111120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8F0B2C6-3EA0-44ED-8FC4-9F6DE3AF4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287A13-3671-4EDC-BCE3-0BC38DE86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8E813D-940F-482C-963B-3D3C2FE88168}"/>
              </a:ext>
            </a:extLst>
          </p:cNvPr>
          <p:cNvSpPr>
            <a:spLocks noGrp="1"/>
          </p:cNvSpPr>
          <p:nvPr>
            <p:ph type="dt" sz="half" idx="10"/>
          </p:nvPr>
        </p:nvSpPr>
        <p:spPr/>
        <p:txBody>
          <a:bodyPr/>
          <a:lstStyle/>
          <a:p>
            <a:fld id="{3A6BEADE-91FF-4CA8-80C9-C676CEDB420E}" type="datetimeFigureOut">
              <a:rPr lang="en-GB" smtClean="0"/>
              <a:t>17/07/2025</a:t>
            </a:fld>
            <a:endParaRPr lang="en-GB"/>
          </a:p>
        </p:txBody>
      </p:sp>
      <p:sp>
        <p:nvSpPr>
          <p:cNvPr id="6" name="Footer Placeholder 5">
            <a:extLst>
              <a:ext uri="{FF2B5EF4-FFF2-40B4-BE49-F238E27FC236}">
                <a16:creationId xmlns:a16="http://schemas.microsoft.com/office/drawing/2014/main" id="{411BCFBF-EA9A-47DB-A611-4DE789DD2F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889E6-9739-4185-A077-C5545C6ABC30}"/>
              </a:ext>
            </a:extLst>
          </p:cNvPr>
          <p:cNvSpPr>
            <a:spLocks noGrp="1"/>
          </p:cNvSpPr>
          <p:nvPr>
            <p:ph type="sldNum" sz="quarter" idx="12"/>
          </p:nvPr>
        </p:nvSpPr>
        <p:spPr/>
        <p:txBody>
          <a:bodyPr/>
          <a:lstStyle/>
          <a:p>
            <a:fld id="{9BB282FF-7323-4BD6-B3BF-E6D0CEF7B5FF}" type="slidenum">
              <a:rPr lang="en-GB" smtClean="0"/>
              <a:t>‹#›</a:t>
            </a:fld>
            <a:endParaRPr lang="en-GB"/>
          </a:p>
        </p:txBody>
      </p:sp>
    </p:spTree>
    <p:extLst>
      <p:ext uri="{BB962C8B-B14F-4D97-AF65-F5344CB8AC3E}">
        <p14:creationId xmlns:p14="http://schemas.microsoft.com/office/powerpoint/2010/main" val="42398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47A33-F868-43D4-B817-1202A50AC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802D324-3879-4B34-A268-1F749394C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00ADA2-8983-4378-B691-820266BC0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BEADE-91FF-4CA8-80C9-C676CEDB420E}" type="datetimeFigureOut">
              <a:rPr lang="en-GB" smtClean="0"/>
              <a:t>17/07/2025</a:t>
            </a:fld>
            <a:endParaRPr lang="en-GB"/>
          </a:p>
        </p:txBody>
      </p:sp>
      <p:sp>
        <p:nvSpPr>
          <p:cNvPr id="5" name="Footer Placeholder 4">
            <a:extLst>
              <a:ext uri="{FF2B5EF4-FFF2-40B4-BE49-F238E27FC236}">
                <a16:creationId xmlns:a16="http://schemas.microsoft.com/office/drawing/2014/main" id="{829D9E3A-50C1-4FF3-86EB-FA1AA1F83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88D889-D247-438F-AE73-67DB6712D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282FF-7323-4BD6-B3BF-E6D0CEF7B5FF}" type="slidenum">
              <a:rPr lang="en-GB" smtClean="0"/>
              <a:t>‹#›</a:t>
            </a:fld>
            <a:endParaRPr lang="en-GB"/>
          </a:p>
        </p:txBody>
      </p:sp>
      <p:sp>
        <p:nvSpPr>
          <p:cNvPr id="8" name="TextBox 7">
            <a:extLst>
              <a:ext uri="{FF2B5EF4-FFF2-40B4-BE49-F238E27FC236}">
                <a16:creationId xmlns:a16="http://schemas.microsoft.com/office/drawing/2014/main" id="{33BF586F-BBDC-4CF9-A88E-BD5AFD8DFD59}"/>
              </a:ext>
            </a:extLst>
          </p:cNvPr>
          <p:cNvSpPr txBox="1"/>
          <p:nvPr userDrawn="1">
            <p:extLst>
              <p:ext uri="{1162E1C5-73C7-4A58-AE30-91384D911F3F}">
                <p184:classification xmlns:p184="http://schemas.microsoft.com/office/powerpoint/2018/4/main" val="ftr"/>
              </p:ext>
            </p:extLst>
          </p:nvPr>
        </p:nvSpPr>
        <p:spPr>
          <a:xfrm>
            <a:off x="5773738" y="6705600"/>
            <a:ext cx="488950" cy="152400"/>
          </a:xfrm>
          <a:prstGeom prst="rect">
            <a:avLst/>
          </a:prstGeom>
        </p:spPr>
        <p:txBody>
          <a:bodyPr horzOverflow="overflow" lIns="0" tIns="0" rIns="0" bIns="0">
            <a:spAutoFit/>
          </a:bodyPr>
          <a:lstStyle/>
          <a:p>
            <a:pPr algn="ctr"/>
            <a:r>
              <a:rPr lang="en-GB"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71590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ntistigmanetwork.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writingsocialcare.blog/2022/04/23/beyond-bla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writingsocialcare.blog/2022/04/23/beyond-blam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ha4yeOF6XNQ?feature=oembed" TargetMode="External"/><Relationship Id="rId6" Type="http://schemas.openxmlformats.org/officeDocument/2006/relationships/hyperlink" Target="https://www.youtube.com/watch?v=ha4yeOF6XNQ"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tigmakills.org.uk/"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nhsborders.scot.nhs.uk/media/917663/NHS-Borders-Language-Matters-Nov-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F460-2106-4EDA-90F7-D08F2056FEF3}"/>
              </a:ext>
            </a:extLst>
          </p:cNvPr>
          <p:cNvSpPr>
            <a:spLocks noGrp="1"/>
          </p:cNvSpPr>
          <p:nvPr>
            <p:ph type="ctrTitle"/>
          </p:nvPr>
        </p:nvSpPr>
        <p:spPr>
          <a:xfrm>
            <a:off x="1255060" y="5279511"/>
            <a:ext cx="9681882" cy="739880"/>
          </a:xfrm>
        </p:spPr>
        <p:txBody>
          <a:bodyPr anchor="b">
            <a:normAutofit/>
          </a:bodyPr>
          <a:lstStyle/>
          <a:p>
            <a:r>
              <a:rPr lang="en-GB" sz="3600" dirty="0">
                <a:solidFill>
                  <a:srgbClr val="002060"/>
                </a:solidFill>
              </a:rPr>
              <a:t>Substance Use, Language &amp; Stigma</a:t>
            </a:r>
          </a:p>
        </p:txBody>
      </p:sp>
      <p:sp>
        <p:nvSpPr>
          <p:cNvPr id="3" name="Subtitle 2">
            <a:extLst>
              <a:ext uri="{FF2B5EF4-FFF2-40B4-BE49-F238E27FC236}">
                <a16:creationId xmlns:a16="http://schemas.microsoft.com/office/drawing/2014/main" id="{B8B276EC-F693-46A8-AE85-CA0E6B8C80C4}"/>
              </a:ext>
            </a:extLst>
          </p:cNvPr>
          <p:cNvSpPr>
            <a:spLocks noGrp="1"/>
          </p:cNvSpPr>
          <p:nvPr>
            <p:ph type="subTitle" idx="1"/>
          </p:nvPr>
        </p:nvSpPr>
        <p:spPr>
          <a:xfrm>
            <a:off x="2426447" y="6019391"/>
            <a:ext cx="7315199" cy="365125"/>
          </a:xfrm>
        </p:spPr>
        <p:txBody>
          <a:bodyPr anchor="t">
            <a:normAutofit fontScale="92500" lnSpcReduction="20000"/>
          </a:bodyPr>
          <a:lstStyle/>
          <a:p>
            <a:r>
              <a:rPr lang="en-GB" dirty="0">
                <a:solidFill>
                  <a:srgbClr val="002060"/>
                </a:solidFill>
              </a:rPr>
              <a:t>Dolly Cook &amp; Rachael Jennings</a:t>
            </a:r>
          </a:p>
        </p:txBody>
      </p:sp>
      <p:pic>
        <p:nvPicPr>
          <p:cNvPr id="1026" name="Picture 1">
            <a:extLst>
              <a:ext uri="{FF2B5EF4-FFF2-40B4-BE49-F238E27FC236}">
                <a16:creationId xmlns:a16="http://schemas.microsoft.com/office/drawing/2014/main" id="{0DEE226A-EB5C-4C35-B7E0-D2ACE88A4C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36"/>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8F5B-E75F-477F-9FB8-09904D8B18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287AAC-D06B-4130-B575-005EC421C61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A27AB3D-D371-4A11-B99D-E751AEE602FC}"/>
              </a:ext>
            </a:extLst>
          </p:cNvPr>
          <p:cNvPicPr>
            <a:picLocks noChangeAspect="1"/>
          </p:cNvPicPr>
          <p:nvPr/>
        </p:nvPicPr>
        <p:blipFill>
          <a:blip r:embed="rId3"/>
          <a:stretch>
            <a:fillRect/>
          </a:stretch>
        </p:blipFill>
        <p:spPr>
          <a:xfrm>
            <a:off x="3868" y="0"/>
            <a:ext cx="12184264" cy="6858000"/>
          </a:xfrm>
          <a:prstGeom prst="rect">
            <a:avLst/>
          </a:prstGeom>
        </p:spPr>
      </p:pic>
    </p:spTree>
    <p:extLst>
      <p:ext uri="{BB962C8B-B14F-4D97-AF65-F5344CB8AC3E}">
        <p14:creationId xmlns:p14="http://schemas.microsoft.com/office/powerpoint/2010/main" val="356839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ED23-0A45-46BF-B33F-B517C325D1E9}"/>
              </a:ext>
            </a:extLst>
          </p:cNvPr>
          <p:cNvSpPr>
            <a:spLocks noGrp="1"/>
          </p:cNvSpPr>
          <p:nvPr>
            <p:ph type="title"/>
          </p:nvPr>
        </p:nvSpPr>
        <p:spPr>
          <a:xfrm>
            <a:off x="347241" y="365125"/>
            <a:ext cx="11006559" cy="915035"/>
          </a:xfrm>
        </p:spPr>
        <p:txBody>
          <a:bodyPr>
            <a:normAutofit/>
          </a:bodyPr>
          <a:lstStyle/>
          <a:p>
            <a:r>
              <a:rPr lang="en-GB" sz="4800" b="1" dirty="0">
                <a:solidFill>
                  <a:srgbClr val="C22126"/>
                </a:solidFill>
              </a:rPr>
              <a:t>Top Tips</a:t>
            </a:r>
          </a:p>
        </p:txBody>
      </p:sp>
      <p:sp>
        <p:nvSpPr>
          <p:cNvPr id="3" name="Content Placeholder 2">
            <a:extLst>
              <a:ext uri="{FF2B5EF4-FFF2-40B4-BE49-F238E27FC236}">
                <a16:creationId xmlns:a16="http://schemas.microsoft.com/office/drawing/2014/main" id="{1B401C1E-321D-495A-8184-337B4B4AB29F}"/>
              </a:ext>
            </a:extLst>
          </p:cNvPr>
          <p:cNvSpPr>
            <a:spLocks noGrp="1"/>
          </p:cNvSpPr>
          <p:nvPr>
            <p:ph sz="half" idx="1"/>
          </p:nvPr>
        </p:nvSpPr>
        <p:spPr>
          <a:xfrm>
            <a:off x="347241" y="1569575"/>
            <a:ext cx="11576998" cy="4780425"/>
          </a:xfrm>
        </p:spPr>
        <p:txBody>
          <a:bodyPr>
            <a:noAutofit/>
          </a:bodyPr>
          <a:lstStyle/>
          <a:p>
            <a:pPr marL="342900" indent="-342900">
              <a:lnSpc>
                <a:spcPct val="150000"/>
              </a:lnSpc>
              <a:buFont typeface="+mj-lt"/>
              <a:buAutoNum type="arabicPeriod"/>
            </a:pPr>
            <a:r>
              <a:rPr lang="en-GB" sz="1800" dirty="0">
                <a:solidFill>
                  <a:schemeClr val="accent2"/>
                </a:solidFill>
                <a:effectLst/>
                <a:latin typeface="Bahnschrift SemiBold SemiConden" panose="020B0502040204020203" pitchFamily="34" charset="0"/>
                <a:ea typeface="Calibri" panose="020F0502020204030204" pitchFamily="34" charset="0"/>
                <a:cs typeface="Times New Roman" panose="02020603050405020304" pitchFamily="18" charset="0"/>
              </a:rPr>
              <a:t>Emphasise the ‘person’ first - don’t define people by their drug use or diagnosis (e.g. person who uses drugs/person living with hep C – not drug  user, she/he’s hep C, etc.)</a:t>
            </a:r>
          </a:p>
          <a:p>
            <a:pPr marL="342900" indent="-342900">
              <a:lnSpc>
                <a:spcPct val="150000"/>
              </a:lnSpc>
              <a:buFont typeface="+mj-lt"/>
              <a:buAutoNum type="arabicPeriod"/>
            </a:pPr>
            <a:r>
              <a:rPr lang="en-GB" sz="1800" dirty="0">
                <a:solidFill>
                  <a:schemeClr val="accent6"/>
                </a:solidFill>
                <a:effectLst/>
                <a:latin typeface="Bahnschrift SemiBold SemiConden" panose="020B0502040204020203" pitchFamily="34" charset="0"/>
                <a:ea typeface="Calibri" panose="020F0502020204030204" pitchFamily="34" charset="0"/>
                <a:cs typeface="Times New Roman" panose="02020603050405020304" pitchFamily="18" charset="0"/>
              </a:rPr>
              <a:t>Don’t impose your language or values on others – check with the person about how they would prefer to be addressed/spoken to and respect their views.</a:t>
            </a:r>
          </a:p>
          <a:p>
            <a:pPr marL="342900" indent="-342900">
              <a:lnSpc>
                <a:spcPct val="150000"/>
              </a:lnSpc>
              <a:buFont typeface="+mj-lt"/>
              <a:buAutoNum type="arabicPeriod"/>
            </a:pPr>
            <a:r>
              <a:rPr lang="en-GB" sz="1800" dirty="0">
                <a:solidFill>
                  <a:schemeClr val="accent1"/>
                </a:solidFill>
                <a:effectLst/>
                <a:latin typeface="Bahnschrift SemiBold SemiConden" panose="020B0502040204020203" pitchFamily="34" charset="0"/>
                <a:ea typeface="Calibri" panose="020F0502020204030204" pitchFamily="34" charset="0"/>
                <a:cs typeface="Times New Roman" panose="02020603050405020304" pitchFamily="18" charset="0"/>
              </a:rPr>
              <a:t>Choose terms that are ‘strength-based’ and ‘empowering’ – avoid ‘non-compliant’ instead ‘chooses not to’/’decided against’ – emphasise agency and choice.</a:t>
            </a:r>
          </a:p>
          <a:p>
            <a:pPr marL="342900" indent="-342900">
              <a:lnSpc>
                <a:spcPct val="150000"/>
              </a:lnSpc>
              <a:buFont typeface="+mj-lt"/>
              <a:buAutoNum type="arabicPeriod"/>
            </a:pPr>
            <a:r>
              <a:rPr lang="en-GB" sz="1800" dirty="0">
                <a:solidFill>
                  <a:srgbClr val="7030A0"/>
                </a:solidFill>
                <a:effectLst/>
                <a:latin typeface="Bahnschrift SemiBold SemiConden" panose="020B0502040204020203" pitchFamily="34" charset="0"/>
                <a:ea typeface="Calibri" panose="020F0502020204030204" pitchFamily="34" charset="0"/>
                <a:cs typeface="Times New Roman" panose="02020603050405020304" pitchFamily="18" charset="0"/>
              </a:rPr>
              <a:t>Avoid trivialising, victimising or sensationalising people or drug use - sayings like ‘has a drug habit’ or ‘suffering from addiction’ can be very disempowering.</a:t>
            </a:r>
          </a:p>
          <a:p>
            <a:pPr marL="342900" indent="-342900">
              <a:lnSpc>
                <a:spcPct val="150000"/>
              </a:lnSpc>
              <a:buFont typeface="+mj-lt"/>
              <a:buAutoNum type="arabicPeriod"/>
            </a:pPr>
            <a:r>
              <a:rPr lang="en-GB" sz="1800" dirty="0">
                <a:solidFill>
                  <a:srgbClr val="002060"/>
                </a:solidFill>
                <a:effectLst/>
                <a:latin typeface="Bahnschrift SemiBold SemiConden" panose="020B0502040204020203" pitchFamily="34" charset="0"/>
                <a:ea typeface="Calibri" panose="020F0502020204030204" pitchFamily="34" charset="0"/>
                <a:cs typeface="Times New Roman" panose="02020603050405020304" pitchFamily="18" charset="0"/>
              </a:rPr>
              <a:t>Use language that is accessible – don’t speak ‘above’ or assume a person’s understanding (incl. avoiding slang and medical jargon - can be misinterpreted and cause confusion especially for people for whom English is not their first language.)</a:t>
            </a:r>
          </a:p>
          <a:p>
            <a:endParaRPr lang="en-GB" sz="1800" dirty="0"/>
          </a:p>
        </p:txBody>
      </p:sp>
      <p:sp>
        <p:nvSpPr>
          <p:cNvPr id="7" name="Speech Bubble: Rectangle with Corners Rounded 6">
            <a:extLst>
              <a:ext uri="{FF2B5EF4-FFF2-40B4-BE49-F238E27FC236}">
                <a16:creationId xmlns:a16="http://schemas.microsoft.com/office/drawing/2014/main" id="{67564642-1C8A-4201-A1FE-A61AE02F7AE6}"/>
              </a:ext>
            </a:extLst>
          </p:cNvPr>
          <p:cNvSpPr/>
          <p:nvPr/>
        </p:nvSpPr>
        <p:spPr>
          <a:xfrm>
            <a:off x="6633556" y="365125"/>
            <a:ext cx="5211203" cy="454025"/>
          </a:xfrm>
          <a:prstGeom prst="wedgeRoundRectCallout">
            <a:avLst>
              <a:gd name="adj1" fmla="val -39972"/>
              <a:gd name="adj2" fmla="val 157436"/>
              <a:gd name="adj3" fmla="val 16667"/>
            </a:avLst>
          </a:prstGeom>
          <a:solidFill>
            <a:schemeClr val="bg1"/>
          </a:solidFill>
          <a:ln w="19050">
            <a:solidFill>
              <a:srgbClr val="C221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What strong, not what wrong!</a:t>
            </a:r>
          </a:p>
        </p:txBody>
      </p:sp>
    </p:spTree>
    <p:extLst>
      <p:ext uri="{BB962C8B-B14F-4D97-AF65-F5344CB8AC3E}">
        <p14:creationId xmlns:p14="http://schemas.microsoft.com/office/powerpoint/2010/main" val="9774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E85FDE4-360D-4595-9990-1155E301BB61}"/>
              </a:ext>
            </a:extLst>
          </p:cNvPr>
          <p:cNvSpPr>
            <a:spLocks noGrp="1"/>
          </p:cNvSpPr>
          <p:nvPr>
            <p:ph sz="half" idx="1"/>
          </p:nvPr>
        </p:nvSpPr>
        <p:spPr>
          <a:xfrm>
            <a:off x="679565" y="1066800"/>
            <a:ext cx="10940935" cy="4790557"/>
          </a:xfrm>
        </p:spPr>
        <p:txBody>
          <a:bodyPr>
            <a:noAutofit/>
          </a:bodyPr>
          <a:lstStyle/>
          <a:p>
            <a:pPr marL="342900" indent="-342900">
              <a:lnSpc>
                <a:spcPct val="150000"/>
              </a:lnSpc>
              <a:buFont typeface="+mj-lt"/>
              <a:buAutoNum type="arabicPeriod" startAt="6"/>
            </a:pPr>
            <a:r>
              <a:rPr lang="en-GB" sz="1800" dirty="0">
                <a:solidFill>
                  <a:srgbClr val="FF0000"/>
                </a:solidFill>
                <a:effectLst/>
                <a:latin typeface="Bahnschrift SemiBold SemiConden" panose="020B0502040204020203" pitchFamily="34" charset="0"/>
                <a:ea typeface="Calibri" panose="020F0502020204030204" pitchFamily="34" charset="0"/>
                <a:cs typeface="Times New Roman" panose="02020603050405020304" pitchFamily="18" charset="0"/>
              </a:rPr>
              <a:t>Try not to make assumptions about a person’s identity – be inclusive (e.g. use </a:t>
            </a:r>
            <a:r>
              <a:rPr lang="en-GB" sz="1800" dirty="0">
                <a:solidFill>
                  <a:srgbClr val="FF0000"/>
                </a:solidFill>
                <a:latin typeface="Bahnschrift SemiBold SemiConden" panose="020B0502040204020203" pitchFamily="34" charset="0"/>
                <a:ea typeface="Calibri" panose="020F0502020204030204" pitchFamily="34" charset="0"/>
                <a:cs typeface="Times New Roman" panose="02020603050405020304" pitchFamily="18" charset="0"/>
              </a:rPr>
              <a:t>the </a:t>
            </a:r>
            <a:r>
              <a:rPr lang="en-GB" sz="1800" dirty="0">
                <a:solidFill>
                  <a:srgbClr val="FF0000"/>
                </a:solidFill>
                <a:effectLst/>
                <a:latin typeface="Bahnschrift SemiBold SemiConden" panose="020B0502040204020203" pitchFamily="34" charset="0"/>
                <a:ea typeface="Calibri" panose="020F0502020204030204" pitchFamily="34" charset="0"/>
                <a:cs typeface="Times New Roman" panose="02020603050405020304" pitchFamily="18" charset="0"/>
              </a:rPr>
              <a:t>person’s name.)</a:t>
            </a:r>
          </a:p>
          <a:p>
            <a:pPr marL="342900" indent="-342900">
              <a:lnSpc>
                <a:spcPct val="150000"/>
              </a:lnSpc>
              <a:buFont typeface="+mj-lt"/>
              <a:buAutoNum type="arabicPeriod" startAt="6"/>
            </a:pPr>
            <a:r>
              <a:rPr lang="en-GB" sz="1800" dirty="0">
                <a:solidFill>
                  <a:schemeClr val="accent2"/>
                </a:solidFill>
                <a:latin typeface="Bahnschrift SemiBold SemiConden" panose="020B0502040204020203" pitchFamily="34" charset="0"/>
              </a:rPr>
              <a:t>Be aware of the context of the language - some language is OK when used within a community to claim identity, but stigmatising when used by others e.g., “junkie”.</a:t>
            </a:r>
          </a:p>
          <a:p>
            <a:pPr marL="342900" indent="-342900">
              <a:lnSpc>
                <a:spcPct val="150000"/>
              </a:lnSpc>
              <a:buFont typeface="+mj-lt"/>
              <a:buAutoNum type="arabicPeriod" startAt="6"/>
            </a:pPr>
            <a:r>
              <a:rPr lang="en-GB" sz="1800" dirty="0">
                <a:solidFill>
                  <a:schemeClr val="accent6"/>
                </a:solidFill>
                <a:effectLst/>
                <a:latin typeface="Bahnschrift SemiBold SemiConden" panose="020B0502040204020203" pitchFamily="34" charset="0"/>
                <a:ea typeface="Calibri" panose="020F0502020204030204" pitchFamily="34" charset="0"/>
                <a:cs typeface="Times New Roman" panose="02020603050405020304" pitchFamily="18" charset="0"/>
              </a:rPr>
              <a:t>Avoid diminishing people – your language should empower the person (don’t speak to people like children, victims, pathologising or incapable/without agency). Value the perspective of people who use drugs – people who use drugs are experts in their own lives. Ask their opinion and trust their advice!</a:t>
            </a:r>
          </a:p>
          <a:p>
            <a:pPr marL="342900" indent="-342900">
              <a:lnSpc>
                <a:spcPct val="150000"/>
              </a:lnSpc>
              <a:buFont typeface="+mj-lt"/>
              <a:buAutoNum type="arabicPeriod" startAt="6"/>
            </a:pPr>
            <a:r>
              <a:rPr lang="en-GB" sz="1800" dirty="0">
                <a:solidFill>
                  <a:schemeClr val="accent1"/>
                </a:solidFill>
                <a:effectLst/>
                <a:latin typeface="Bahnschrift SemiBold SemiConden" panose="020B0502040204020203" pitchFamily="34" charset="0"/>
                <a:ea typeface="Calibri" panose="020F0502020204030204" pitchFamily="34" charset="0"/>
                <a:cs typeface="Times New Roman" panose="02020603050405020304" pitchFamily="18" charset="0"/>
              </a:rPr>
              <a:t>Communication is not just verbal – use non-verbal, tone of voice, body language to demonstrate respect for the dignity and worth of all people.</a:t>
            </a:r>
          </a:p>
          <a:p>
            <a:pPr marL="342900" indent="-342900">
              <a:lnSpc>
                <a:spcPct val="150000"/>
              </a:lnSpc>
              <a:buFont typeface="+mj-lt"/>
              <a:buAutoNum type="arabicPeriod" startAt="6"/>
            </a:pPr>
            <a:r>
              <a:rPr lang="en-GB" sz="1800" dirty="0">
                <a:solidFill>
                  <a:srgbClr val="7030A0"/>
                </a:solidFill>
                <a:latin typeface="Bahnschrift SemiBold SemiConden" panose="020B0502040204020203" pitchFamily="34" charset="0"/>
                <a:ea typeface="Calibri" panose="020F0502020204030204" pitchFamily="34" charset="0"/>
                <a:cs typeface="Times New Roman" panose="02020603050405020304" pitchFamily="18" charset="0"/>
              </a:rPr>
              <a:t>Check and challenge – Are you able to challenge stigmatising language in a supportive way? People sometimes don’t know that they are using old language, e.g. ‘sin bin’</a:t>
            </a:r>
            <a:endParaRPr lang="en-GB" sz="1800" dirty="0">
              <a:solidFill>
                <a:srgbClr val="7030A0"/>
              </a:solidFill>
              <a:effectLst/>
              <a:latin typeface="Bahnschrift SemiBold SemiConden" panose="020B0502040204020203" pitchFamily="34" charset="0"/>
              <a:ea typeface="Calibri" panose="020F0502020204030204" pitchFamily="34" charset="0"/>
              <a:cs typeface="Times New Roman" panose="02020603050405020304" pitchFamily="18" charset="0"/>
            </a:endParaRPr>
          </a:p>
          <a:p>
            <a:endParaRPr lang="en-GB" sz="1800" dirty="0">
              <a:solidFill>
                <a:schemeClr val="accent1"/>
              </a:solidFill>
            </a:endParaRPr>
          </a:p>
        </p:txBody>
      </p:sp>
    </p:spTree>
    <p:extLst>
      <p:ext uri="{BB962C8B-B14F-4D97-AF65-F5344CB8AC3E}">
        <p14:creationId xmlns:p14="http://schemas.microsoft.com/office/powerpoint/2010/main" val="319252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C24B-D191-4314-B466-BF4B95159593}"/>
              </a:ext>
            </a:extLst>
          </p:cNvPr>
          <p:cNvSpPr>
            <a:spLocks noGrp="1"/>
          </p:cNvSpPr>
          <p:nvPr>
            <p:ph type="title"/>
          </p:nvPr>
        </p:nvSpPr>
        <p:spPr>
          <a:xfrm>
            <a:off x="942976" y="258892"/>
            <a:ext cx="10515600" cy="857250"/>
          </a:xfrm>
        </p:spPr>
        <p:txBody>
          <a:bodyPr/>
          <a:lstStyle/>
          <a:p>
            <a:r>
              <a:rPr lang="en-GB" dirty="0">
                <a:solidFill>
                  <a:srgbClr val="002060"/>
                </a:solidFill>
                <a:latin typeface="Bahnschrift SemiBold SemiConden" panose="020B0502040204020203" pitchFamily="34" charset="0"/>
              </a:rPr>
              <a:t>What can you do?</a:t>
            </a:r>
          </a:p>
        </p:txBody>
      </p:sp>
      <p:sp>
        <p:nvSpPr>
          <p:cNvPr id="3" name="Content Placeholder 2">
            <a:extLst>
              <a:ext uri="{FF2B5EF4-FFF2-40B4-BE49-F238E27FC236}">
                <a16:creationId xmlns:a16="http://schemas.microsoft.com/office/drawing/2014/main" id="{D1F32EF6-B145-4840-8CC0-8F772FA7B4D3}"/>
              </a:ext>
            </a:extLst>
          </p:cNvPr>
          <p:cNvSpPr>
            <a:spLocks noGrp="1"/>
          </p:cNvSpPr>
          <p:nvPr>
            <p:ph idx="1"/>
          </p:nvPr>
        </p:nvSpPr>
        <p:spPr>
          <a:xfrm>
            <a:off x="471489" y="1568792"/>
            <a:ext cx="11458573" cy="5182716"/>
          </a:xfrm>
        </p:spPr>
        <p:txBody>
          <a:bodyPr>
            <a:normAutofit fontScale="92500" lnSpcReduction="20000"/>
          </a:bodyPr>
          <a:lstStyle/>
          <a:p>
            <a:pPr>
              <a:lnSpc>
                <a:spcPct val="150000"/>
              </a:lnSpc>
            </a:pPr>
            <a:r>
              <a:rPr lang="en-GB" dirty="0">
                <a:solidFill>
                  <a:srgbClr val="FF0000"/>
                </a:solidFill>
                <a:latin typeface="Bahnschrift SemiBold SemiConden" panose="020B0502040204020203" pitchFamily="34" charset="0"/>
              </a:rPr>
              <a:t>Reflect on how stigma might impact upon the people you help and support.</a:t>
            </a:r>
          </a:p>
          <a:p>
            <a:pPr>
              <a:lnSpc>
                <a:spcPct val="150000"/>
              </a:lnSpc>
            </a:pPr>
            <a:r>
              <a:rPr lang="en-GB" dirty="0">
                <a:solidFill>
                  <a:schemeClr val="accent2"/>
                </a:solidFill>
                <a:latin typeface="Bahnschrift SemiBold SemiConden" panose="020B0502040204020203" pitchFamily="34" charset="0"/>
              </a:rPr>
              <a:t>Consider if you have any embedded personal views that might result in stigmatisation.</a:t>
            </a:r>
          </a:p>
          <a:p>
            <a:pPr>
              <a:lnSpc>
                <a:spcPct val="150000"/>
              </a:lnSpc>
            </a:pPr>
            <a:r>
              <a:rPr lang="en-GB" dirty="0">
                <a:solidFill>
                  <a:schemeClr val="accent6"/>
                </a:solidFill>
                <a:latin typeface="Bahnschrift SemiBold SemiConden" panose="020B0502040204020203" pitchFamily="34" charset="0"/>
              </a:rPr>
              <a:t>Use respectful language and treat people with dignity.</a:t>
            </a:r>
          </a:p>
          <a:p>
            <a:pPr>
              <a:lnSpc>
                <a:spcPct val="150000"/>
              </a:lnSpc>
            </a:pPr>
            <a:r>
              <a:rPr lang="en-GB" dirty="0">
                <a:solidFill>
                  <a:schemeClr val="accent1"/>
                </a:solidFill>
                <a:latin typeface="Bahnschrift SemiBold SemiConden" panose="020B0502040204020203" pitchFamily="34" charset="0"/>
              </a:rPr>
              <a:t>Be trauma-informed, person-centred and professionally curious in your work.</a:t>
            </a:r>
          </a:p>
          <a:p>
            <a:pPr>
              <a:lnSpc>
                <a:spcPct val="150000"/>
              </a:lnSpc>
            </a:pPr>
            <a:r>
              <a:rPr lang="en-GB" dirty="0">
                <a:solidFill>
                  <a:srgbClr val="CC66FF"/>
                </a:solidFill>
                <a:latin typeface="Bahnschrift SemiBold SemiConden" panose="020B0502040204020203" pitchFamily="34" charset="0"/>
              </a:rPr>
              <a:t>Think beyond the persons presentation and consider what might be going on underneith?</a:t>
            </a:r>
          </a:p>
          <a:p>
            <a:pPr>
              <a:lnSpc>
                <a:spcPct val="150000"/>
              </a:lnSpc>
            </a:pPr>
            <a:r>
              <a:rPr lang="en-GB" dirty="0">
                <a:solidFill>
                  <a:srgbClr val="7030A0"/>
                </a:solidFill>
                <a:latin typeface="Bahnschrift SemiBold SemiConden" panose="020B0502040204020203" pitchFamily="34" charset="0"/>
              </a:rPr>
              <a:t>Speak out against stigma if you see it happening.</a:t>
            </a:r>
          </a:p>
          <a:p>
            <a:pPr>
              <a:lnSpc>
                <a:spcPct val="150000"/>
              </a:lnSpc>
            </a:pPr>
            <a:r>
              <a:rPr lang="en-GB" dirty="0">
                <a:solidFill>
                  <a:srgbClr val="C22126"/>
                </a:solidFill>
                <a:latin typeface="Bahnschrift SemiBold SemiConden" panose="020B0502040204020203" pitchFamily="34" charset="0"/>
              </a:rPr>
              <a:t>Join the Anti Stigma Network - </a:t>
            </a:r>
          </a:p>
        </p:txBody>
      </p:sp>
      <p:sp>
        <p:nvSpPr>
          <p:cNvPr id="5" name="TextBox 4">
            <a:extLst>
              <a:ext uri="{FF2B5EF4-FFF2-40B4-BE49-F238E27FC236}">
                <a16:creationId xmlns:a16="http://schemas.microsoft.com/office/drawing/2014/main" id="{B8846C33-83F2-FA4A-01DF-0F007D1350CE}"/>
              </a:ext>
            </a:extLst>
          </p:cNvPr>
          <p:cNvSpPr txBox="1"/>
          <p:nvPr/>
        </p:nvSpPr>
        <p:spPr>
          <a:xfrm>
            <a:off x="4467224" y="5636309"/>
            <a:ext cx="6638925" cy="276999"/>
          </a:xfrm>
          <a:prstGeom prst="rect">
            <a:avLst/>
          </a:prstGeom>
          <a:noFill/>
        </p:spPr>
        <p:txBody>
          <a:bodyPr wrap="square">
            <a:spAutoFit/>
          </a:bodyPr>
          <a:lstStyle/>
          <a:p>
            <a:r>
              <a:rPr lang="en-GB" sz="1200" dirty="0">
                <a:hlinkClick r:id="rId3"/>
              </a:rPr>
              <a:t>The Anti-Stigma Network | End Stigma Attached to Drug and Alcohol Use (antistigmanetwork.org.uk)</a:t>
            </a:r>
            <a:endParaRPr lang="en-GB" sz="1200" dirty="0"/>
          </a:p>
        </p:txBody>
      </p:sp>
    </p:spTree>
    <p:extLst>
      <p:ext uri="{BB962C8B-B14F-4D97-AF65-F5344CB8AC3E}">
        <p14:creationId xmlns:p14="http://schemas.microsoft.com/office/powerpoint/2010/main" val="35529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4078-A3C0-4C6E-A25C-9EB6C6D98A38}"/>
              </a:ext>
            </a:extLst>
          </p:cNvPr>
          <p:cNvSpPr>
            <a:spLocks noGrp="1"/>
          </p:cNvSpPr>
          <p:nvPr>
            <p:ph type="title"/>
          </p:nvPr>
        </p:nvSpPr>
        <p:spPr>
          <a:xfrm>
            <a:off x="482886" y="529420"/>
            <a:ext cx="10901736" cy="781196"/>
          </a:xfrm>
        </p:spPr>
        <p:txBody>
          <a:bodyPr anchor="b">
            <a:normAutofit fontScale="90000"/>
          </a:bodyPr>
          <a:lstStyle/>
          <a:p>
            <a:pPr algn="ctr"/>
            <a:r>
              <a:rPr lang="en-GB" sz="3200" dirty="0">
                <a:solidFill>
                  <a:srgbClr val="F5333F"/>
                </a:solidFill>
                <a:latin typeface="Bahnschrift SemiBold SemiConden" panose="020B0502040204020203" pitchFamily="34" charset="0"/>
              </a:rPr>
              <a:t>Final thoughts: Beyond Blame… From Furious to Curious. From Correction to Connection</a:t>
            </a:r>
            <a:endParaRPr lang="en-GB" sz="3200" b="1" dirty="0">
              <a:solidFill>
                <a:srgbClr val="F5333F"/>
              </a:solidFill>
              <a:latin typeface="Bahnschrift SemiBold SemiConden" panose="020B0502040204020203" pitchFamily="34" charset="0"/>
            </a:endParaRPr>
          </a:p>
        </p:txBody>
      </p:sp>
      <p:pic>
        <p:nvPicPr>
          <p:cNvPr id="8" name="Picture 2" descr="Emotional Connection | Emotional ...">
            <a:extLst>
              <a:ext uri="{FF2B5EF4-FFF2-40B4-BE49-F238E27FC236}">
                <a16:creationId xmlns:a16="http://schemas.microsoft.com/office/drawing/2014/main" id="{D9853F38-977F-40E2-86CC-21D5799C19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886" y="1804754"/>
            <a:ext cx="5791113" cy="36576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F0E1D4-983F-4724-AF75-B47E5829EF04}"/>
              </a:ext>
            </a:extLst>
          </p:cNvPr>
          <p:cNvSpPr>
            <a:spLocks noGrp="1"/>
          </p:cNvSpPr>
          <p:nvPr>
            <p:ph idx="1"/>
          </p:nvPr>
        </p:nvSpPr>
        <p:spPr>
          <a:xfrm>
            <a:off x="6434052" y="1447545"/>
            <a:ext cx="5469774" cy="5241875"/>
          </a:xfrm>
        </p:spPr>
        <p:txBody>
          <a:bodyPr anchor="t">
            <a:normAutofit fontScale="77500" lnSpcReduction="20000"/>
          </a:bodyPr>
          <a:lstStyle/>
          <a:p>
            <a:pPr marL="0" indent="0" algn="ctr">
              <a:lnSpc>
                <a:spcPct val="170000"/>
              </a:lnSpc>
              <a:buNone/>
            </a:pPr>
            <a:r>
              <a:rPr lang="en-GB" sz="2100" i="0" dirty="0">
                <a:solidFill>
                  <a:srgbClr val="002060"/>
                </a:solidFill>
                <a:effectLst/>
                <a:latin typeface="Bahnschrift SemiBold SemiConden" panose="020B0502040204020203" pitchFamily="34" charset="0"/>
              </a:rPr>
              <a:t>Accountability is essential, but that doesn’t mean we shift the blame and start pointing fingers at colleagues. The blame culture is already far too prevalent and damaging within our organisations. It also doesn’t mean we blame ‘the system’ – because – well, </a:t>
            </a:r>
            <a:r>
              <a:rPr lang="en-GB" sz="2100" i="0" u="sng" dirty="0">
                <a:solidFill>
                  <a:srgbClr val="002060"/>
                </a:solidFill>
                <a:effectLst/>
                <a:latin typeface="Bahnschrift SemiBold SemiConden" panose="020B0502040204020203" pitchFamily="34" charset="0"/>
              </a:rPr>
              <a:t>we </a:t>
            </a:r>
            <a:r>
              <a:rPr lang="en-GB" sz="2100" i="1" u="sng" dirty="0">
                <a:solidFill>
                  <a:srgbClr val="002060"/>
                </a:solidFill>
                <a:effectLst/>
                <a:latin typeface="Bahnschrift SemiBold SemiConden" panose="020B0502040204020203" pitchFamily="34" charset="0"/>
              </a:rPr>
              <a:t>are</a:t>
            </a:r>
            <a:r>
              <a:rPr lang="en-GB" sz="2100" i="0" u="sng" dirty="0">
                <a:solidFill>
                  <a:srgbClr val="002060"/>
                </a:solidFill>
                <a:effectLst/>
                <a:latin typeface="Bahnschrift SemiBold SemiConden" panose="020B0502040204020203" pitchFamily="34" charset="0"/>
              </a:rPr>
              <a:t> the system</a:t>
            </a:r>
            <a:r>
              <a:rPr lang="en-GB" sz="2100" i="0" dirty="0">
                <a:solidFill>
                  <a:srgbClr val="002060"/>
                </a:solidFill>
                <a:effectLst/>
                <a:latin typeface="Bahnschrift SemiBold SemiConden" panose="020B0502040204020203" pitchFamily="34" charset="0"/>
              </a:rPr>
              <a:t>. And it definitely doesn’t mean we add more tick boxes to our forms to justify our every move. It means </a:t>
            </a:r>
            <a:r>
              <a:rPr lang="en-GB" sz="2100" i="0" u="sng" dirty="0">
                <a:solidFill>
                  <a:srgbClr val="002060"/>
                </a:solidFill>
                <a:effectLst/>
                <a:latin typeface="Bahnschrift SemiBold SemiConden" panose="020B0502040204020203" pitchFamily="34" charset="0"/>
              </a:rPr>
              <a:t>we know and follow the law</a:t>
            </a:r>
            <a:r>
              <a:rPr lang="en-GB" sz="2100" i="0" dirty="0">
                <a:solidFill>
                  <a:srgbClr val="002060"/>
                </a:solidFill>
                <a:effectLst/>
                <a:latin typeface="Bahnschrift SemiBold SemiConden" panose="020B0502040204020203" pitchFamily="34" charset="0"/>
              </a:rPr>
              <a:t>, </a:t>
            </a:r>
            <a:r>
              <a:rPr lang="en-GB" sz="2100" i="0" u="sng" dirty="0">
                <a:solidFill>
                  <a:srgbClr val="002060"/>
                </a:solidFill>
                <a:effectLst/>
                <a:latin typeface="Bahnschrift SemiBold SemiConden" panose="020B0502040204020203" pitchFamily="34" charset="0"/>
              </a:rPr>
              <a:t>we’re transparent </a:t>
            </a:r>
            <a:r>
              <a:rPr lang="en-GB" sz="2100" i="0" dirty="0">
                <a:solidFill>
                  <a:srgbClr val="002060"/>
                </a:solidFill>
                <a:effectLst/>
                <a:latin typeface="Bahnschrift SemiBold SemiConden" panose="020B0502040204020203" pitchFamily="34" charset="0"/>
              </a:rPr>
              <a:t>about our responsibilities and </a:t>
            </a:r>
            <a:r>
              <a:rPr lang="en-GB" sz="2100" i="0" u="sng" dirty="0">
                <a:solidFill>
                  <a:srgbClr val="002060"/>
                </a:solidFill>
                <a:effectLst/>
                <a:latin typeface="Bahnschrift SemiBold SemiConden" panose="020B0502040204020203" pitchFamily="34" charset="0"/>
              </a:rPr>
              <a:t>we’re honest about our mistakes </a:t>
            </a:r>
            <a:r>
              <a:rPr lang="en-GB" sz="2100" i="0" dirty="0">
                <a:solidFill>
                  <a:srgbClr val="002060"/>
                </a:solidFill>
                <a:effectLst/>
                <a:latin typeface="Bahnschrift SemiBold SemiConden" panose="020B0502040204020203" pitchFamily="34" charset="0"/>
              </a:rPr>
              <a:t>and where we need to do better. We acknowledge that we’re still learning, and we welcome – and act on – suggestions about how we improve.  </a:t>
            </a:r>
          </a:p>
          <a:p>
            <a:pPr marL="0" indent="0" algn="ctr">
              <a:buNone/>
            </a:pPr>
            <a:endParaRPr lang="en-GB" sz="1700" dirty="0">
              <a:solidFill>
                <a:srgbClr val="002060"/>
              </a:solidFill>
              <a:latin typeface="Bahnschrift SemiBold SemiConden" panose="020B0502040204020203" pitchFamily="34" charset="0"/>
            </a:endParaRPr>
          </a:p>
          <a:p>
            <a:pPr marL="0" indent="0" algn="ctr">
              <a:buNone/>
            </a:pPr>
            <a:r>
              <a:rPr lang="en-GB" sz="1400" b="0" i="0" dirty="0">
                <a:solidFill>
                  <a:srgbClr val="002060"/>
                </a:solidFill>
                <a:effectLst/>
                <a:latin typeface="Bahnschrift SemiBold SemiConden" panose="020B0502040204020203" pitchFamily="34" charset="0"/>
              </a:rPr>
              <a:t>Bryony Shannon, Beyond Blame, 2022: </a:t>
            </a:r>
            <a:r>
              <a:rPr lang="en-GB" sz="1400" dirty="0">
                <a:solidFill>
                  <a:srgbClr val="002060"/>
                </a:solidFill>
                <a:latin typeface="Bahnschrift SemiBold SemiConden" panose="020B0502040204020203" pitchFamily="34" charset="0"/>
                <a:hlinkClick r:id="rId4">
                  <a:extLst>
                    <a:ext uri="{A12FA001-AC4F-418D-AE19-62706E023703}">
                      <ahyp:hlinkClr xmlns:ahyp="http://schemas.microsoft.com/office/drawing/2018/hyperlinkcolor" val="tx"/>
                    </a:ext>
                  </a:extLst>
                </a:hlinkClick>
              </a:rPr>
              <a:t>Beyond blame – Rewriting social care</a:t>
            </a:r>
            <a:endParaRPr lang="en-GB" sz="1400" dirty="0">
              <a:solidFill>
                <a:srgbClr val="002060"/>
              </a:solidFill>
              <a:latin typeface="Bahnschrift SemiBold SemiConden" panose="020B0502040204020203" pitchFamily="34" charset="0"/>
            </a:endParaRPr>
          </a:p>
          <a:p>
            <a:pPr marL="0" indent="0">
              <a:buNone/>
            </a:pPr>
            <a:endParaRPr lang="en-GB" sz="1300" b="0" i="0" dirty="0">
              <a:effectLst/>
              <a:latin typeface="Bahnschrift SemiBold SemiConden" panose="020B0502040204020203" pitchFamily="34" charset="0"/>
            </a:endParaRPr>
          </a:p>
          <a:p>
            <a:pPr marL="0" indent="0">
              <a:buNone/>
            </a:pPr>
            <a:endParaRPr lang="en-GB" sz="1300" dirty="0">
              <a:latin typeface="Arial" panose="020B0604020202020204" pitchFamily="34" charset="0"/>
              <a:ea typeface="Calibri" panose="020F0502020204030204" pitchFamily="34" charset="0"/>
              <a:cs typeface="Times New Roman" panose="02020603050405020304" pitchFamily="18" charset="0"/>
            </a:endParaRPr>
          </a:p>
          <a:p>
            <a:endParaRPr lang="en-GB" sz="1300" dirty="0"/>
          </a:p>
        </p:txBody>
      </p:sp>
      <p:grpSp>
        <p:nvGrpSpPr>
          <p:cNvPr id="2062" name="Group 206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63" name="Rectangle 206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556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Compassion is a verb - Manley Talks and the Compassionate Leadership Academy">
            <a:extLst>
              <a:ext uri="{FF2B5EF4-FFF2-40B4-BE49-F238E27FC236}">
                <a16:creationId xmlns:a16="http://schemas.microsoft.com/office/drawing/2014/main" id="{8F6917A2-C5FD-40C5-AEBE-A86FDBDCAC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2385" y="1778616"/>
            <a:ext cx="3517119" cy="3130235"/>
          </a:xfrm>
          <a:prstGeom prst="rect">
            <a:avLst/>
          </a:prstGeom>
          <a:noFill/>
          <a:extLst>
            <a:ext uri="{909E8E84-426E-40DD-AFC4-6F175D3DCCD1}">
              <a14:hiddenFill xmlns:a14="http://schemas.microsoft.com/office/drawing/2010/main">
                <a:solidFill>
                  <a:srgbClr val="FFFFFF"/>
                </a:solidFill>
              </a14:hiddenFill>
            </a:ext>
          </a:extLst>
        </p:spPr>
      </p:pic>
      <p:cxnSp>
        <p:nvCxnSpPr>
          <p:cNvPr id="5131" name="Straight Connector 5130">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4" name="Picture 4" descr="Connection: there's no better time ...">
            <a:extLst>
              <a:ext uri="{FF2B5EF4-FFF2-40B4-BE49-F238E27FC236}">
                <a16:creationId xmlns:a16="http://schemas.microsoft.com/office/drawing/2014/main" id="{EA353E4B-D7EC-43E2-80B2-FB53693324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839" y="2247437"/>
            <a:ext cx="3537345" cy="2568946"/>
          </a:xfrm>
          <a:prstGeom prst="rect">
            <a:avLst/>
          </a:prstGeom>
          <a:noFill/>
          <a:extLst>
            <a:ext uri="{909E8E84-426E-40DD-AFC4-6F175D3DCCD1}">
              <a14:hiddenFill xmlns:a14="http://schemas.microsoft.com/office/drawing/2010/main">
                <a:solidFill>
                  <a:srgbClr val="FFFFFF"/>
                </a:solidFill>
              </a14:hiddenFill>
            </a:ext>
          </a:extLst>
        </p:spPr>
      </p:pic>
      <p:cxnSp>
        <p:nvCxnSpPr>
          <p:cNvPr id="5133" name="Straight Connector 5132">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6" name="Picture 6" descr="What is Empathize? — updated 2024 | IxDF">
            <a:extLst>
              <a:ext uri="{FF2B5EF4-FFF2-40B4-BE49-F238E27FC236}">
                <a16:creationId xmlns:a16="http://schemas.microsoft.com/office/drawing/2014/main" id="{1F61CAD9-931D-49F9-8164-467431B35F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2336" y="2137783"/>
            <a:ext cx="3517120" cy="2576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1654F4-6677-479E-B081-49E09A171F96}"/>
              </a:ext>
            </a:extLst>
          </p:cNvPr>
          <p:cNvSpPr txBox="1"/>
          <p:nvPr/>
        </p:nvSpPr>
        <p:spPr>
          <a:xfrm>
            <a:off x="513038" y="1614563"/>
            <a:ext cx="3579170" cy="523220"/>
          </a:xfrm>
          <a:prstGeom prst="rect">
            <a:avLst/>
          </a:prstGeom>
          <a:noFill/>
        </p:spPr>
        <p:txBody>
          <a:bodyPr wrap="square" rtlCol="0">
            <a:spAutoFit/>
          </a:bodyPr>
          <a:lstStyle/>
          <a:p>
            <a:r>
              <a:rPr lang="en-GB" sz="2800" dirty="0">
                <a:latin typeface="Microsoft JhengHei UI" panose="020B0604030504040204" pitchFamily="34" charset="-120"/>
                <a:ea typeface="Microsoft JhengHei UI" panose="020B0604030504040204" pitchFamily="34" charset="-120"/>
              </a:rPr>
              <a:t>Connection</a:t>
            </a:r>
          </a:p>
        </p:txBody>
      </p:sp>
    </p:spTree>
    <p:extLst>
      <p:ext uri="{BB962C8B-B14F-4D97-AF65-F5344CB8AC3E}">
        <p14:creationId xmlns:p14="http://schemas.microsoft.com/office/powerpoint/2010/main" val="347787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07DC-C7C9-859B-02A3-07AB50838B11}"/>
              </a:ext>
            </a:extLst>
          </p:cNvPr>
          <p:cNvSpPr/>
          <p:nvPr/>
        </p:nvSpPr>
        <p:spPr>
          <a:xfrm>
            <a:off x="0" y="0"/>
            <a:ext cx="12192000" cy="6858000"/>
          </a:xfrm>
          <a:prstGeom prst="rect">
            <a:avLst/>
          </a:prstGeom>
          <a:solidFill>
            <a:srgbClr val="EBECEE"/>
          </a:solidFill>
          <a:ln>
            <a:solidFill>
              <a:srgbClr val="EBEC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descr="Image">
            <a:extLst>
              <a:ext uri="{FF2B5EF4-FFF2-40B4-BE49-F238E27FC236}">
                <a16:creationId xmlns:a16="http://schemas.microsoft.com/office/drawing/2014/main" id="{01DD72A9-6AF9-3F4F-8B50-008399661D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58356" y="326628"/>
            <a:ext cx="5861844" cy="58618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0281D65-EABB-8784-9EAE-A74B2F40BCA8}"/>
              </a:ext>
            </a:extLst>
          </p:cNvPr>
          <p:cNvSpPr/>
          <p:nvPr/>
        </p:nvSpPr>
        <p:spPr>
          <a:xfrm>
            <a:off x="3358356" y="5248275"/>
            <a:ext cx="3213894" cy="1190625"/>
          </a:xfrm>
          <a:prstGeom prst="rect">
            <a:avLst/>
          </a:prstGeom>
          <a:solidFill>
            <a:srgbClr val="EBECEE"/>
          </a:solidFill>
          <a:ln>
            <a:solidFill>
              <a:srgbClr val="EBEC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21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90E7C0-50D6-3DE2-6094-06ABF394E094}"/>
              </a:ext>
            </a:extLst>
          </p:cNvPr>
          <p:cNvSpPr/>
          <p:nvPr/>
        </p:nvSpPr>
        <p:spPr>
          <a:xfrm>
            <a:off x="0" y="0"/>
            <a:ext cx="12192000" cy="6737457"/>
          </a:xfrm>
          <a:prstGeom prst="rect">
            <a:avLst/>
          </a:prstGeom>
          <a:solidFill>
            <a:srgbClr val="F3EFDD"/>
          </a:solidFill>
          <a:ln>
            <a:solidFill>
              <a:srgbClr val="F5F0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8D4078-A3C0-4C6E-A25C-9EB6C6D98A38}"/>
              </a:ext>
            </a:extLst>
          </p:cNvPr>
          <p:cNvSpPr>
            <a:spLocks noGrp="1"/>
          </p:cNvSpPr>
          <p:nvPr>
            <p:ph type="title"/>
          </p:nvPr>
        </p:nvSpPr>
        <p:spPr>
          <a:xfrm>
            <a:off x="266699" y="493742"/>
            <a:ext cx="11477306" cy="787342"/>
          </a:xfrm>
        </p:spPr>
        <p:txBody>
          <a:bodyPr anchor="b">
            <a:normAutofit/>
          </a:bodyPr>
          <a:lstStyle/>
          <a:p>
            <a:pPr algn="ctr"/>
            <a:r>
              <a:rPr lang="en-GB" b="1" dirty="0">
                <a:latin typeface="Bahnschrift SemiBold SemiConden" panose="020B0502040204020203" pitchFamily="34" charset="0"/>
              </a:rPr>
              <a:t>Are we being too ‘woke’?</a:t>
            </a:r>
          </a:p>
        </p:txBody>
      </p:sp>
      <p:grpSp>
        <p:nvGrpSpPr>
          <p:cNvPr id="2062" name="Group 2061">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2063" name="Rectangle 2062">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a:extLst>
              <a:ext uri="{FF2B5EF4-FFF2-40B4-BE49-F238E27FC236}">
                <a16:creationId xmlns:a16="http://schemas.microsoft.com/office/drawing/2014/main" id="{357F2A2F-A390-4001-895A-6AA7C83F2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0309" y="1996492"/>
            <a:ext cx="4510087" cy="41201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CB92EE-72B0-4D8C-6517-1B909795F760}"/>
              </a:ext>
            </a:extLst>
          </p:cNvPr>
          <p:cNvSpPr/>
          <p:nvPr/>
        </p:nvSpPr>
        <p:spPr>
          <a:xfrm>
            <a:off x="7181850" y="5591175"/>
            <a:ext cx="1230630" cy="609600"/>
          </a:xfrm>
          <a:prstGeom prst="rect">
            <a:avLst/>
          </a:prstGeom>
          <a:solidFill>
            <a:srgbClr val="F3EFDD"/>
          </a:solidFill>
          <a:ln>
            <a:solidFill>
              <a:srgbClr val="F3EF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50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0F65-3F1C-4A87-8F16-D7A3C07C3011}"/>
              </a:ext>
            </a:extLst>
          </p:cNvPr>
          <p:cNvSpPr>
            <a:spLocks noGrp="1"/>
          </p:cNvSpPr>
          <p:nvPr>
            <p:ph type="title"/>
          </p:nvPr>
        </p:nvSpPr>
        <p:spPr>
          <a:xfrm>
            <a:off x="784097" y="518904"/>
            <a:ext cx="5311903" cy="717019"/>
          </a:xfrm>
        </p:spPr>
        <p:txBody>
          <a:bodyPr anchor="b">
            <a:normAutofit/>
          </a:bodyPr>
          <a:lstStyle/>
          <a:p>
            <a:pPr algn="ctr"/>
            <a:r>
              <a:rPr lang="en-GB" dirty="0">
                <a:solidFill>
                  <a:srgbClr val="002060"/>
                </a:solidFill>
                <a:latin typeface="Bahnschrift SemiBold SemiConden" panose="020B0502040204020203" pitchFamily="34" charset="0"/>
              </a:rPr>
              <a:t>Words that Blame</a:t>
            </a:r>
          </a:p>
        </p:txBody>
      </p:sp>
      <p:sp>
        <p:nvSpPr>
          <p:cNvPr id="3" name="Content Placeholder 2">
            <a:extLst>
              <a:ext uri="{FF2B5EF4-FFF2-40B4-BE49-F238E27FC236}">
                <a16:creationId xmlns:a16="http://schemas.microsoft.com/office/drawing/2014/main" id="{DF9871C0-78E0-41E6-942D-470956CA3844}"/>
              </a:ext>
            </a:extLst>
          </p:cNvPr>
          <p:cNvSpPr>
            <a:spLocks noGrp="1"/>
          </p:cNvSpPr>
          <p:nvPr>
            <p:ph idx="1"/>
          </p:nvPr>
        </p:nvSpPr>
        <p:spPr>
          <a:xfrm>
            <a:off x="883565" y="1594433"/>
            <a:ext cx="4978197" cy="4064094"/>
          </a:xfrm>
        </p:spPr>
        <p:txBody>
          <a:bodyPr anchor="t">
            <a:normAutofit/>
          </a:bodyPr>
          <a:lstStyle/>
          <a:p>
            <a:pPr marL="0" indent="0" algn="ctr">
              <a:buNone/>
            </a:pPr>
            <a:r>
              <a:rPr lang="en-GB" sz="3600" b="0" i="0" dirty="0">
                <a:solidFill>
                  <a:srgbClr val="FF0000"/>
                </a:solidFill>
                <a:effectLst/>
                <a:latin typeface="Bahnschrift SemiBold SemiConden" panose="020B0502040204020203" pitchFamily="34" charset="0"/>
              </a:rPr>
              <a:t>‘Hard to reach’</a:t>
            </a:r>
          </a:p>
          <a:p>
            <a:pPr marL="0" indent="0" algn="ctr">
              <a:buNone/>
            </a:pPr>
            <a:r>
              <a:rPr lang="en-GB" sz="3600" b="0" i="0" dirty="0">
                <a:solidFill>
                  <a:schemeClr val="accent2"/>
                </a:solidFill>
                <a:effectLst/>
                <a:latin typeface="Bahnschrift SemiBold SemiConden" panose="020B0502040204020203" pitchFamily="34" charset="0"/>
              </a:rPr>
              <a:t>‘Refuses to engage’</a:t>
            </a:r>
          </a:p>
          <a:p>
            <a:pPr marL="0" indent="0" algn="ctr">
              <a:buNone/>
            </a:pPr>
            <a:r>
              <a:rPr lang="en-GB" sz="3600" b="0" i="0" dirty="0">
                <a:solidFill>
                  <a:schemeClr val="accent6"/>
                </a:solidFill>
                <a:effectLst/>
                <a:latin typeface="Bahnschrift SemiBold SemiConden" panose="020B0502040204020203" pitchFamily="34" charset="0"/>
              </a:rPr>
              <a:t>‘Non-compliant’</a:t>
            </a:r>
          </a:p>
          <a:p>
            <a:pPr marL="0" indent="0" algn="ctr">
              <a:buNone/>
            </a:pPr>
            <a:r>
              <a:rPr lang="en-GB" sz="3600" b="0" i="0" dirty="0">
                <a:solidFill>
                  <a:schemeClr val="accent1"/>
                </a:solidFill>
                <a:effectLst/>
                <a:latin typeface="Bahnschrift SemiBold SemiConden" panose="020B0502040204020203" pitchFamily="34" charset="0"/>
              </a:rPr>
              <a:t>‘Complex’</a:t>
            </a:r>
          </a:p>
          <a:p>
            <a:pPr marL="0" indent="0" algn="ctr">
              <a:buNone/>
            </a:pPr>
            <a:r>
              <a:rPr lang="en-GB" sz="3600" b="0" i="0" dirty="0">
                <a:solidFill>
                  <a:srgbClr val="7030A0"/>
                </a:solidFill>
                <a:effectLst/>
                <a:latin typeface="Bahnschrift SemiBold SemiConden" panose="020B0502040204020203" pitchFamily="34" charset="0"/>
              </a:rPr>
              <a:t>‘Difficult’</a:t>
            </a:r>
          </a:p>
          <a:p>
            <a:pPr marL="0" indent="0" algn="ctr">
              <a:buNone/>
            </a:pPr>
            <a:r>
              <a:rPr lang="en-GB" sz="3600" b="0" i="0" dirty="0">
                <a:solidFill>
                  <a:srgbClr val="002060"/>
                </a:solidFill>
                <a:effectLst/>
                <a:latin typeface="Bahnschrift SemiBold SemiConden" panose="020B0502040204020203" pitchFamily="34" charset="0"/>
              </a:rPr>
              <a:t>‘Vulnerable’</a:t>
            </a:r>
            <a:endParaRPr lang="en-GB" sz="4000" dirty="0">
              <a:solidFill>
                <a:srgbClr val="002060"/>
              </a:solidFill>
              <a:latin typeface="Bahnschrift SemiBold SemiConden" panose="020B0502040204020203" pitchFamily="34" charset="0"/>
            </a:endParaRPr>
          </a:p>
        </p:txBody>
      </p:sp>
      <p:pic>
        <p:nvPicPr>
          <p:cNvPr id="5" name="Picture 4">
            <a:extLst>
              <a:ext uri="{FF2B5EF4-FFF2-40B4-BE49-F238E27FC236}">
                <a16:creationId xmlns:a16="http://schemas.microsoft.com/office/drawing/2014/main" id="{E6203663-A5CE-4067-97A4-D481DA43DAA3}"/>
              </a:ext>
            </a:extLst>
          </p:cNvPr>
          <p:cNvPicPr>
            <a:picLocks noChangeAspect="1"/>
          </p:cNvPicPr>
          <p:nvPr/>
        </p:nvPicPr>
        <p:blipFill rotWithShape="1">
          <a:blip r:embed="rId3"/>
          <a:srcRect l="9497" r="11457"/>
          <a:stretch/>
        </p:blipFill>
        <p:spPr>
          <a:xfrm>
            <a:off x="5854890" y="877414"/>
            <a:ext cx="5453545" cy="4984683"/>
          </a:xfrm>
          <a:prstGeom prst="rect">
            <a:avLst/>
          </a:prstGeom>
        </p:spPr>
      </p:pic>
      <p:grpSp>
        <p:nvGrpSpPr>
          <p:cNvPr id="22" name="Group 21">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3" name="Rectangle 22">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C1A35C4-647F-8BFD-5E4B-ABCF0184CBBD}"/>
              </a:ext>
            </a:extLst>
          </p:cNvPr>
          <p:cNvSpPr txBox="1"/>
          <p:nvPr/>
        </p:nvSpPr>
        <p:spPr>
          <a:xfrm>
            <a:off x="8672113" y="5976742"/>
            <a:ext cx="3381341" cy="646331"/>
          </a:xfrm>
          <a:prstGeom prst="rect">
            <a:avLst/>
          </a:prstGeom>
          <a:noFill/>
        </p:spPr>
        <p:txBody>
          <a:bodyPr wrap="square">
            <a:spAutoFit/>
          </a:bodyPr>
          <a:lstStyle/>
          <a:p>
            <a:pPr algn="r"/>
            <a:r>
              <a:rPr lang="en-GB" dirty="0">
                <a:hlinkClick r:id="rId4"/>
              </a:rPr>
              <a:t>Bryony Shannon: Beyond blame – Rewriting social care</a:t>
            </a:r>
            <a:endParaRPr lang="en-GB" dirty="0"/>
          </a:p>
        </p:txBody>
      </p:sp>
    </p:spTree>
    <p:extLst>
      <p:ext uri="{BB962C8B-B14F-4D97-AF65-F5344CB8AC3E}">
        <p14:creationId xmlns:p14="http://schemas.microsoft.com/office/powerpoint/2010/main" val="173299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7B4119-97D0-47A1-82ED-F119BBF165A7}"/>
              </a:ext>
            </a:extLst>
          </p:cNvPr>
          <p:cNvSpPr/>
          <p:nvPr/>
        </p:nvSpPr>
        <p:spPr>
          <a:xfrm>
            <a:off x="2621280" y="1826817"/>
            <a:ext cx="6949440" cy="4056611"/>
          </a:xfrm>
          <a:prstGeom prst="rect">
            <a:avLst/>
          </a:prstGeom>
          <a:solidFill>
            <a:srgbClr val="C22126"/>
          </a:solidFill>
          <a:ln>
            <a:solidFill>
              <a:srgbClr val="C2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Stigma and Substance Use">
            <a:hlinkClick r:id="" action="ppaction://media"/>
            <a:extLst>
              <a:ext uri="{FF2B5EF4-FFF2-40B4-BE49-F238E27FC236}">
                <a16:creationId xmlns:a16="http://schemas.microsoft.com/office/drawing/2014/main" id="{4AC4CCD8-2B8B-4382-822E-85F318A9B1CB}"/>
              </a:ext>
            </a:extLst>
          </p:cNvPr>
          <p:cNvPicPr>
            <a:picLocks noRot="1" noChangeAspect="1"/>
          </p:cNvPicPr>
          <p:nvPr>
            <a:videoFile r:link="rId1"/>
          </p:nvPr>
        </p:nvPicPr>
        <p:blipFill>
          <a:blip r:embed="rId4"/>
          <a:stretch>
            <a:fillRect/>
          </a:stretch>
        </p:blipFill>
        <p:spPr>
          <a:xfrm>
            <a:off x="3075188" y="2089166"/>
            <a:ext cx="6251171" cy="3531912"/>
          </a:xfrm>
          <a:prstGeom prst="rect">
            <a:avLst/>
          </a:prstGeom>
        </p:spPr>
      </p:pic>
      <p:pic>
        <p:nvPicPr>
          <p:cNvPr id="6" name="Picture 5">
            <a:extLst>
              <a:ext uri="{FF2B5EF4-FFF2-40B4-BE49-F238E27FC236}">
                <a16:creationId xmlns:a16="http://schemas.microsoft.com/office/drawing/2014/main" id="{5CE6B85C-7D27-4325-9880-4E6D07517A97}"/>
              </a:ext>
            </a:extLst>
          </p:cNvPr>
          <p:cNvPicPr>
            <a:picLocks noChangeAspect="1"/>
          </p:cNvPicPr>
          <p:nvPr/>
        </p:nvPicPr>
        <p:blipFill>
          <a:blip r:embed="rId5"/>
          <a:stretch>
            <a:fillRect/>
          </a:stretch>
        </p:blipFill>
        <p:spPr>
          <a:xfrm>
            <a:off x="838199" y="482138"/>
            <a:ext cx="4103449" cy="1208550"/>
          </a:xfrm>
          <a:prstGeom prst="rect">
            <a:avLst/>
          </a:prstGeom>
        </p:spPr>
      </p:pic>
      <p:sp>
        <p:nvSpPr>
          <p:cNvPr id="3" name="TextBox 2">
            <a:extLst>
              <a:ext uri="{FF2B5EF4-FFF2-40B4-BE49-F238E27FC236}">
                <a16:creationId xmlns:a16="http://schemas.microsoft.com/office/drawing/2014/main" id="{7C541D7F-74A9-A2DF-DDB0-BFEAC2914377}"/>
              </a:ext>
            </a:extLst>
          </p:cNvPr>
          <p:cNvSpPr txBox="1"/>
          <p:nvPr/>
        </p:nvSpPr>
        <p:spPr>
          <a:xfrm>
            <a:off x="4342209" y="6145777"/>
            <a:ext cx="40112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Stigma and Substance Use - YouTube</a:t>
            </a:r>
            <a:endParaRPr lang="en-GB" dirty="0"/>
          </a:p>
        </p:txBody>
      </p:sp>
    </p:spTree>
    <p:extLst>
      <p:ext uri="{BB962C8B-B14F-4D97-AF65-F5344CB8AC3E}">
        <p14:creationId xmlns:p14="http://schemas.microsoft.com/office/powerpoint/2010/main" val="23346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C57E-EB65-7EA6-8A73-4357247F172B}"/>
              </a:ext>
            </a:extLst>
          </p:cNvPr>
          <p:cNvSpPr>
            <a:spLocks noGrp="1"/>
          </p:cNvSpPr>
          <p:nvPr>
            <p:ph type="title"/>
          </p:nvPr>
        </p:nvSpPr>
        <p:spPr>
          <a:xfrm>
            <a:off x="337980" y="422338"/>
            <a:ext cx="6076950" cy="787337"/>
          </a:xfrm>
        </p:spPr>
        <p:txBody>
          <a:bodyPr/>
          <a:lstStyle/>
          <a:p>
            <a:pPr algn="ctr"/>
            <a:r>
              <a:rPr lang="en-GB" b="1" dirty="0">
                <a:solidFill>
                  <a:srgbClr val="2F2238"/>
                </a:solidFill>
              </a:rPr>
              <a:t>Stigma Kills</a:t>
            </a:r>
          </a:p>
        </p:txBody>
      </p:sp>
      <p:pic>
        <p:nvPicPr>
          <p:cNvPr id="4" name="Content Placeholder 3">
            <a:extLst>
              <a:ext uri="{FF2B5EF4-FFF2-40B4-BE49-F238E27FC236}">
                <a16:creationId xmlns:a16="http://schemas.microsoft.com/office/drawing/2014/main" id="{2622DB1F-7BD0-B976-B502-F94D0FFAE1AA}"/>
              </a:ext>
            </a:extLst>
          </p:cNvPr>
          <p:cNvPicPr>
            <a:picLocks noGrp="1" noChangeAspect="1"/>
          </p:cNvPicPr>
          <p:nvPr>
            <p:ph idx="1"/>
          </p:nvPr>
        </p:nvPicPr>
        <p:blipFill>
          <a:blip r:embed="rId3"/>
          <a:stretch>
            <a:fillRect/>
          </a:stretch>
        </p:blipFill>
        <p:spPr>
          <a:xfrm>
            <a:off x="6515102" y="951770"/>
            <a:ext cx="5338918" cy="5115655"/>
          </a:xfrm>
          <a:prstGeom prst="rect">
            <a:avLst/>
          </a:prstGeom>
        </p:spPr>
      </p:pic>
      <p:sp>
        <p:nvSpPr>
          <p:cNvPr id="7" name="TextBox 6">
            <a:extLst>
              <a:ext uri="{FF2B5EF4-FFF2-40B4-BE49-F238E27FC236}">
                <a16:creationId xmlns:a16="http://schemas.microsoft.com/office/drawing/2014/main" id="{6D79C67A-575E-A310-6AF5-C40A10809C91}"/>
              </a:ext>
            </a:extLst>
          </p:cNvPr>
          <p:cNvSpPr txBox="1"/>
          <p:nvPr/>
        </p:nvSpPr>
        <p:spPr>
          <a:xfrm>
            <a:off x="633414" y="1383906"/>
            <a:ext cx="5538787" cy="2862322"/>
          </a:xfrm>
          <a:prstGeom prst="rect">
            <a:avLst/>
          </a:prstGeom>
          <a:noFill/>
        </p:spPr>
        <p:txBody>
          <a:bodyPr wrap="square">
            <a:spAutoFit/>
          </a:bodyPr>
          <a:lstStyle/>
          <a:p>
            <a:pPr algn="ctr"/>
            <a:r>
              <a:rPr lang="en-GB" b="0" i="0" dirty="0">
                <a:solidFill>
                  <a:srgbClr val="3C3C3C"/>
                </a:solidFill>
                <a:effectLst/>
                <a:latin typeface="Lato" panose="020F0502020204030203" pitchFamily="34" charset="0"/>
              </a:rPr>
              <a:t>International, national and regional research that revealed the causes and consequences of stigma related harms and impacts on the most vulnerable in areas of trauma, substance use and domestic violence. </a:t>
            </a:r>
          </a:p>
          <a:p>
            <a:pPr algn="ctr"/>
            <a:endParaRPr lang="en-GB" dirty="0">
              <a:solidFill>
                <a:srgbClr val="3C3C3C"/>
              </a:solidFill>
              <a:latin typeface="Lato" panose="020F0502020204030203" pitchFamily="34" charset="0"/>
            </a:endParaRPr>
          </a:p>
          <a:p>
            <a:pPr algn="ctr"/>
            <a:r>
              <a:rPr lang="en-GB" b="0" i="0" dirty="0">
                <a:solidFill>
                  <a:srgbClr val="3C3C3C"/>
                </a:solidFill>
                <a:effectLst/>
                <a:latin typeface="Lato" panose="020F0502020204030203" pitchFamily="34" charset="0"/>
              </a:rPr>
              <a:t>The importance of combatting stigma related harms was underscored by the mandate to reduce social and health inequalities, drug related deaths, and domestic violence incidents.</a:t>
            </a:r>
          </a:p>
        </p:txBody>
      </p:sp>
      <p:pic>
        <p:nvPicPr>
          <p:cNvPr id="9" name="Picture 8">
            <a:extLst>
              <a:ext uri="{FF2B5EF4-FFF2-40B4-BE49-F238E27FC236}">
                <a16:creationId xmlns:a16="http://schemas.microsoft.com/office/drawing/2014/main" id="{41950BD7-8604-43FC-3166-0D6A0E131151}"/>
              </a:ext>
            </a:extLst>
          </p:cNvPr>
          <p:cNvPicPr>
            <a:picLocks noChangeAspect="1"/>
          </p:cNvPicPr>
          <p:nvPr/>
        </p:nvPicPr>
        <p:blipFill>
          <a:blip r:embed="rId4"/>
          <a:stretch>
            <a:fillRect/>
          </a:stretch>
        </p:blipFill>
        <p:spPr>
          <a:xfrm>
            <a:off x="633414" y="4246228"/>
            <a:ext cx="5538788" cy="1947003"/>
          </a:xfrm>
          <a:prstGeom prst="rect">
            <a:avLst/>
          </a:prstGeom>
        </p:spPr>
      </p:pic>
      <p:pic>
        <p:nvPicPr>
          <p:cNvPr id="11" name="Picture 10" descr="A blue text on a white background&#10;&#10;Description automatically generated">
            <a:extLst>
              <a:ext uri="{FF2B5EF4-FFF2-40B4-BE49-F238E27FC236}">
                <a16:creationId xmlns:a16="http://schemas.microsoft.com/office/drawing/2014/main" id="{C0D54929-7605-CAE9-C28B-A471D827C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6067425"/>
            <a:ext cx="1438276" cy="456925"/>
          </a:xfrm>
          <a:prstGeom prst="rect">
            <a:avLst/>
          </a:prstGeom>
        </p:spPr>
      </p:pic>
      <p:sp>
        <p:nvSpPr>
          <p:cNvPr id="13" name="TextBox 12">
            <a:extLst>
              <a:ext uri="{FF2B5EF4-FFF2-40B4-BE49-F238E27FC236}">
                <a16:creationId xmlns:a16="http://schemas.microsoft.com/office/drawing/2014/main" id="{4FFEF842-8110-69A8-2C10-BEEBD06EE105}"/>
              </a:ext>
            </a:extLst>
          </p:cNvPr>
          <p:cNvSpPr txBox="1"/>
          <p:nvPr/>
        </p:nvSpPr>
        <p:spPr>
          <a:xfrm>
            <a:off x="1714500" y="6410888"/>
            <a:ext cx="2886075" cy="261610"/>
          </a:xfrm>
          <a:prstGeom prst="rect">
            <a:avLst/>
          </a:prstGeom>
          <a:noFill/>
        </p:spPr>
        <p:txBody>
          <a:bodyPr wrap="square">
            <a:spAutoFit/>
          </a:bodyPr>
          <a:lstStyle/>
          <a:p>
            <a:r>
              <a:rPr lang="en-GB" sz="1100" dirty="0">
                <a:hlinkClick r:id="rId6"/>
              </a:rPr>
              <a:t>Stigma Kills | NHS Addictions Provider Alliance</a:t>
            </a:r>
            <a:endParaRPr lang="en-GB" sz="1100" dirty="0"/>
          </a:p>
        </p:txBody>
      </p:sp>
    </p:spTree>
    <p:extLst>
      <p:ext uri="{BB962C8B-B14F-4D97-AF65-F5344CB8AC3E}">
        <p14:creationId xmlns:p14="http://schemas.microsoft.com/office/powerpoint/2010/main" val="137815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C77B4-50E0-4E8F-9BAB-B8CFB48E063A}"/>
              </a:ext>
            </a:extLst>
          </p:cNvPr>
          <p:cNvSpPr>
            <a:spLocks noGrp="1"/>
          </p:cNvSpPr>
          <p:nvPr>
            <p:ph idx="1"/>
          </p:nvPr>
        </p:nvSpPr>
        <p:spPr>
          <a:xfrm>
            <a:off x="6971525" y="594903"/>
            <a:ext cx="4344180" cy="5668194"/>
          </a:xfrm>
          <a:solidFill>
            <a:schemeClr val="accent1"/>
          </a:solidFill>
          <a:ln>
            <a:solidFill>
              <a:schemeClr val="accent1"/>
            </a:solidFill>
          </a:ln>
        </p:spPr>
        <p:txBody>
          <a:bodyPr anchor="t">
            <a:noAutofit/>
          </a:bodyPr>
          <a:lstStyle/>
          <a:p>
            <a:pPr marL="0" indent="0" algn="ctr">
              <a:buNone/>
            </a:pPr>
            <a:endPar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endParaRPr>
          </a:p>
          <a:p>
            <a:pPr marL="0" indent="0" algn="ctr">
              <a:buNone/>
            </a:pPr>
            <a:r>
              <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The 3 R’s: </a:t>
            </a:r>
          </a:p>
          <a:p>
            <a:pPr marL="0" indent="0" algn="ctr">
              <a:lnSpc>
                <a:spcPct val="100000"/>
              </a:lnSpc>
              <a:buNone/>
            </a:pPr>
            <a:endPar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endParaRPr>
          </a:p>
          <a:p>
            <a:pPr marL="457200" indent="-457200" algn="ctr">
              <a:lnSpc>
                <a:spcPct val="100000"/>
              </a:lnSpc>
              <a:buFont typeface="+mj-lt"/>
              <a:buAutoNum type="arabicPeriod"/>
            </a:pPr>
            <a:r>
              <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People with </a:t>
            </a:r>
            <a:r>
              <a:rPr lang="en-GB" sz="2400" u="sng"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Rights, </a:t>
            </a:r>
          </a:p>
          <a:p>
            <a:pPr marL="457200" indent="-457200" algn="ctr">
              <a:lnSpc>
                <a:spcPct val="100000"/>
              </a:lnSpc>
              <a:buFont typeface="+mj-lt"/>
              <a:buAutoNum type="arabicPeriod"/>
            </a:pPr>
            <a:r>
              <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who deserve </a:t>
            </a:r>
            <a:r>
              <a:rPr lang="en-GB" sz="2400" u="sng"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Respect, </a:t>
            </a:r>
            <a:r>
              <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and</a:t>
            </a:r>
          </a:p>
          <a:p>
            <a:pPr marL="457200" indent="-457200" algn="ctr">
              <a:lnSpc>
                <a:spcPct val="100000"/>
              </a:lnSpc>
              <a:buFont typeface="+mj-lt"/>
              <a:buAutoNum type="arabicPeriod"/>
            </a:pPr>
            <a:r>
              <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should be supported in their </a:t>
            </a:r>
            <a:r>
              <a:rPr lang="en-GB" sz="2400" u="sng"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Recovery</a:t>
            </a:r>
            <a:r>
              <a:rPr lang="en-GB" sz="2400" dirty="0">
                <a:solidFill>
                  <a:schemeClr val="bg1"/>
                </a:solidFill>
                <a:effectLst/>
                <a:latin typeface="Bahnschrift SemiBold SemiConden" panose="020B0502040204020203" pitchFamily="34" charset="0"/>
                <a:ea typeface="Calibri" panose="020F0502020204030204" pitchFamily="34" charset="0"/>
                <a:cs typeface="Times New Roman" panose="02020603050405020304" pitchFamily="18" charset="0"/>
              </a:rPr>
              <a:t>.</a:t>
            </a:r>
          </a:p>
          <a:p>
            <a:pPr marL="0" indent="0" algn="ctr">
              <a:buNone/>
            </a:pPr>
            <a:endParaRPr lang="en-GB" sz="2400" dirty="0">
              <a:solidFill>
                <a:srgbClr val="0563C1"/>
              </a:solidFill>
              <a:latin typeface="Bahnschrift SemiBold SemiConden" panose="020B0502040204020203" pitchFamily="34" charset="0"/>
              <a:hlinkClick r:id="rId3">
                <a:extLst>
                  <a:ext uri="{A12FA001-AC4F-418D-AE19-62706E023703}">
                    <ahyp:hlinkClr xmlns:ahyp="http://schemas.microsoft.com/office/drawing/2018/hyperlinkcolor" val="tx"/>
                  </a:ext>
                </a:extLst>
              </a:hlinkClick>
            </a:endParaRPr>
          </a:p>
          <a:p>
            <a:pPr marL="0" indent="0" algn="ctr">
              <a:buNone/>
            </a:pPr>
            <a:r>
              <a:rPr lang="en-GB" sz="2000" dirty="0">
                <a:solidFill>
                  <a:schemeClr val="bg1"/>
                </a:solidFill>
                <a:latin typeface="Bahnschrift SemiBold SemiConden" panose="020B0502040204020203" pitchFamily="34" charset="0"/>
                <a:hlinkClick r:id="rId3">
                  <a:extLst>
                    <a:ext uri="{A12FA001-AC4F-418D-AE19-62706E023703}">
                      <ahyp:hlinkClr xmlns:ahyp="http://schemas.microsoft.com/office/drawing/2018/hyperlinkcolor" val="tx"/>
                    </a:ext>
                  </a:extLst>
                </a:hlinkClick>
              </a:rPr>
              <a:t>NHS-Borders-Language-Matters-Nov-2022.pdf (scot.nhs.uk)</a:t>
            </a:r>
            <a:endParaRPr lang="en-GB" sz="2000" dirty="0">
              <a:solidFill>
                <a:schemeClr val="bg1"/>
              </a:solidFill>
              <a:latin typeface="Bahnschrift SemiBold SemiConden" panose="020B0502040204020203" pitchFamily="34" charset="0"/>
            </a:endParaRPr>
          </a:p>
        </p:txBody>
      </p:sp>
      <p:pic>
        <p:nvPicPr>
          <p:cNvPr id="3074" name="Picture 2" descr="Language Matters: It Sets the Tone for ...">
            <a:extLst>
              <a:ext uri="{FF2B5EF4-FFF2-40B4-BE49-F238E27FC236}">
                <a16:creationId xmlns:a16="http://schemas.microsoft.com/office/drawing/2014/main" id="{41434506-838E-4930-B099-E198E00113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70" b="-2"/>
          <a:stretch/>
        </p:blipFill>
        <p:spPr bwMode="auto">
          <a:xfrm>
            <a:off x="0" y="1485360"/>
            <a:ext cx="6222628" cy="5372640"/>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3078">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3080" name="Rectangle 3079">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BD1AFB8D-1FC6-D8C3-748F-CD7BE96039AE}"/>
              </a:ext>
            </a:extLst>
          </p:cNvPr>
          <p:cNvSpPr/>
          <p:nvPr/>
        </p:nvSpPr>
        <p:spPr>
          <a:xfrm>
            <a:off x="3133725" y="5257799"/>
            <a:ext cx="3837798" cy="105727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469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93E4-C8C1-4ABA-9369-280AD4BA57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CFCBC61-1ED2-4005-A33C-77532E62AB7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3F6C53F-5DB1-42A2-9580-C46C87291EE4}"/>
              </a:ext>
            </a:extLst>
          </p:cNvPr>
          <p:cNvPicPr>
            <a:picLocks noChangeAspect="1"/>
          </p:cNvPicPr>
          <p:nvPr/>
        </p:nvPicPr>
        <p:blipFill>
          <a:blip r:embed="rId3"/>
          <a:stretch>
            <a:fillRect/>
          </a:stretch>
        </p:blipFill>
        <p:spPr>
          <a:xfrm>
            <a:off x="0" y="46341"/>
            <a:ext cx="12192000" cy="6765318"/>
          </a:xfrm>
          <a:prstGeom prst="rect">
            <a:avLst/>
          </a:prstGeom>
        </p:spPr>
      </p:pic>
    </p:spTree>
    <p:extLst>
      <p:ext uri="{BB962C8B-B14F-4D97-AF65-F5344CB8AC3E}">
        <p14:creationId xmlns:p14="http://schemas.microsoft.com/office/powerpoint/2010/main" val="239863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AF8B-3CFE-4923-9A49-B6151482F3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05DC7AE-EFC5-48C7-BBE5-677400F7E1E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B93D4D9-0967-446D-A010-2267BA10B124}"/>
              </a:ext>
            </a:extLst>
          </p:cNvPr>
          <p:cNvPicPr>
            <a:picLocks noChangeAspect="1"/>
          </p:cNvPicPr>
          <p:nvPr/>
        </p:nvPicPr>
        <p:blipFill>
          <a:blip r:embed="rId3"/>
          <a:stretch>
            <a:fillRect/>
          </a:stretch>
        </p:blipFill>
        <p:spPr>
          <a:xfrm>
            <a:off x="0" y="72729"/>
            <a:ext cx="12192000" cy="6712541"/>
          </a:xfrm>
          <a:prstGeom prst="rect">
            <a:avLst/>
          </a:prstGeom>
        </p:spPr>
      </p:pic>
    </p:spTree>
    <p:extLst>
      <p:ext uri="{BB962C8B-B14F-4D97-AF65-F5344CB8AC3E}">
        <p14:creationId xmlns:p14="http://schemas.microsoft.com/office/powerpoint/2010/main" val="120185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41B3A2B7321B4F801D5C867D2EACF7" ma:contentTypeVersion="11" ma:contentTypeDescription="Create a new document." ma:contentTypeScope="" ma:versionID="d878ba5569995e602eecd1536e576673">
  <xsd:schema xmlns:xsd="http://www.w3.org/2001/XMLSchema" xmlns:xs="http://www.w3.org/2001/XMLSchema" xmlns:p="http://schemas.microsoft.com/office/2006/metadata/properties" xmlns:ns2="080f2cb6-74c3-45bd-bcab-0757a2821ec5" xmlns:ns3="c3228960-8dda-4990-96fa-d0546ee09822" targetNamespace="http://schemas.microsoft.com/office/2006/metadata/properties" ma:root="true" ma:fieldsID="52111967c411ec71daa2f09e35dee489" ns2:_="" ns3:_="">
    <xsd:import namespace="080f2cb6-74c3-45bd-bcab-0757a2821ec5"/>
    <xsd:import namespace="c3228960-8dda-4990-96fa-d0546ee098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f2cb6-74c3-45bd-bcab-0757a2821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228960-8dda-4990-96fa-d0546ee098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ED3DF6-1AD2-475B-8662-6C5E578D0513}">
  <ds:schemaRef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dcmitype/"/>
    <ds:schemaRef ds:uri="http://schemas.microsoft.com/office/2006/documentManagement/types"/>
    <ds:schemaRef ds:uri="080f2cb6-74c3-45bd-bcab-0757a2821ec5"/>
    <ds:schemaRef ds:uri="http://www.w3.org/XML/1998/namespace"/>
    <ds:schemaRef ds:uri="c3228960-8dda-4990-96fa-d0546ee09822"/>
    <ds:schemaRef ds:uri="http://purl.org/dc/terms/"/>
  </ds:schemaRefs>
</ds:datastoreItem>
</file>

<file path=customXml/itemProps2.xml><?xml version="1.0" encoding="utf-8"?>
<ds:datastoreItem xmlns:ds="http://schemas.openxmlformats.org/officeDocument/2006/customXml" ds:itemID="{854438F6-3EE8-4A1A-B8D9-B560ADFA8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f2cb6-74c3-45bd-bcab-0757a2821ec5"/>
    <ds:schemaRef ds:uri="c3228960-8dda-4990-96fa-d0546ee09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336AF5-740F-45B0-864C-814A04639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763</TotalTime>
  <Words>3093</Words>
  <Application>Microsoft Office PowerPoint</Application>
  <PresentationFormat>Widescreen</PresentationFormat>
  <Paragraphs>159</Paragraphs>
  <Slides>15</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Microsoft JhengHei UI</vt:lpstr>
      <vt:lpstr>Anonymous Pro</vt:lpstr>
      <vt:lpstr>Arial</vt:lpstr>
      <vt:lpstr>Bahnschrift SemiBold SemiConden</vt:lpstr>
      <vt:lpstr>Calibri</vt:lpstr>
      <vt:lpstr>Calibri Light</vt:lpstr>
      <vt:lpstr>Lato</vt:lpstr>
      <vt:lpstr>Open Sans</vt:lpstr>
      <vt:lpstr>Office Theme</vt:lpstr>
      <vt:lpstr>Substance Use, Language &amp; Stigma</vt:lpstr>
      <vt:lpstr>PowerPoint Presentation</vt:lpstr>
      <vt:lpstr>Are we being too ‘woke’?</vt:lpstr>
      <vt:lpstr>Words that Blame</vt:lpstr>
      <vt:lpstr>PowerPoint Presentation</vt:lpstr>
      <vt:lpstr>Stigma Kills</vt:lpstr>
      <vt:lpstr>PowerPoint Presentation</vt:lpstr>
      <vt:lpstr>PowerPoint Presentation</vt:lpstr>
      <vt:lpstr>PowerPoint Presentation</vt:lpstr>
      <vt:lpstr>PowerPoint Presentation</vt:lpstr>
      <vt:lpstr>Top Tips</vt:lpstr>
      <vt:lpstr>PowerPoint Presentation</vt:lpstr>
      <vt:lpstr>What can you do?</vt:lpstr>
      <vt:lpstr>Final thoughts: Beyond Blame… From Furious to Curious. From Correction to Connection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language &amp; stigma</dc:title>
  <dc:creator>Rachael Jennings</dc:creator>
  <cp:lastModifiedBy>Janice Foxton</cp:lastModifiedBy>
  <cp:revision>30</cp:revision>
  <dcterms:created xsi:type="dcterms:W3CDTF">2024-04-29T19:13:33Z</dcterms:created>
  <dcterms:modified xsi:type="dcterms:W3CDTF">2025-07-17T09:26:47Z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2024-04-29T19:13:32Z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994f84d4-af3a-412d-a931-0692adf8bfb7</vt:lpwstr>
  </property>
  <property fmtid="{D5CDD505-2E9C-101B-9397-08002B2CF9AE}" pid="8" name="MSIP_Label_3ecdfc32-7be5-4b17-9f97-00453388bdd7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y fmtid="{D5CDD505-2E9C-101B-9397-08002B2CF9AE}" pid="11" name="ContentTypeId">
    <vt:lpwstr>0x0101004E41B3A2B7321B4F801D5C867D2EACF7</vt:lpwstr>
  </property>
</Properties>
</file>