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20" r:id="rId5"/>
  </p:sldMasterIdLst>
  <p:notesMasterIdLst>
    <p:notesMasterId r:id="rId22"/>
  </p:notesMasterIdLst>
  <p:sldIdLst>
    <p:sldId id="256" r:id="rId6"/>
    <p:sldId id="264" r:id="rId7"/>
    <p:sldId id="286" r:id="rId8"/>
    <p:sldId id="287" r:id="rId9"/>
    <p:sldId id="280" r:id="rId10"/>
    <p:sldId id="288" r:id="rId11"/>
    <p:sldId id="285" r:id="rId12"/>
    <p:sldId id="300" r:id="rId13"/>
    <p:sldId id="296" r:id="rId14"/>
    <p:sldId id="289" r:id="rId15"/>
    <p:sldId id="290" r:id="rId16"/>
    <p:sldId id="281" r:id="rId17"/>
    <p:sldId id="282" r:id="rId18"/>
    <p:sldId id="294" r:id="rId19"/>
    <p:sldId id="283" r:id="rId20"/>
    <p:sldId id="284" r:id="rId21"/>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8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D8C2A6-8F09-49E1-8D73-A6E913338127}" v="14" dt="2026-07-16T13:29:52.2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89474" autoAdjust="0"/>
  </p:normalViewPr>
  <p:slideViewPr>
    <p:cSldViewPr snapToGrid="0">
      <p:cViewPr varScale="1">
        <p:scale>
          <a:sx n="56" d="100"/>
          <a:sy n="56" d="100"/>
        </p:scale>
        <p:origin x="103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AEDB5EC1-1156-490E-8396-045082F0489E}" type="datetimeFigureOut">
              <a:rPr lang="en-GB" smtClean="0"/>
              <a:t>16/07/2026</a:t>
            </a:fld>
            <a:endParaRPr lang="en-GB"/>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5ABAF5EC-43B5-46A0-9D82-2BAE5BD74FA9}" type="slidenum">
              <a:rPr lang="en-GB" smtClean="0"/>
              <a:t>‹#›</a:t>
            </a:fld>
            <a:endParaRPr lang="en-GB"/>
          </a:p>
        </p:txBody>
      </p:sp>
    </p:spTree>
    <p:extLst>
      <p:ext uri="{BB962C8B-B14F-4D97-AF65-F5344CB8AC3E}">
        <p14:creationId xmlns:p14="http://schemas.microsoft.com/office/powerpoint/2010/main" val="10950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2</a:t>
            </a:fld>
            <a:endParaRPr lang="en-GB"/>
          </a:p>
        </p:txBody>
      </p:sp>
    </p:spTree>
    <p:extLst>
      <p:ext uri="{BB962C8B-B14F-4D97-AF65-F5344CB8AC3E}">
        <p14:creationId xmlns:p14="http://schemas.microsoft.com/office/powerpoint/2010/main" val="3767364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11</a:t>
            </a:fld>
            <a:endParaRPr lang="en-GB"/>
          </a:p>
        </p:txBody>
      </p:sp>
    </p:spTree>
    <p:extLst>
      <p:ext uri="{BB962C8B-B14F-4D97-AF65-F5344CB8AC3E}">
        <p14:creationId xmlns:p14="http://schemas.microsoft.com/office/powerpoint/2010/main" val="4291678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12</a:t>
            </a:fld>
            <a:endParaRPr lang="en-GB"/>
          </a:p>
        </p:txBody>
      </p:sp>
    </p:spTree>
    <p:extLst>
      <p:ext uri="{BB962C8B-B14F-4D97-AF65-F5344CB8AC3E}">
        <p14:creationId xmlns:p14="http://schemas.microsoft.com/office/powerpoint/2010/main" val="2179799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13</a:t>
            </a:fld>
            <a:endParaRPr lang="en-GB"/>
          </a:p>
        </p:txBody>
      </p:sp>
    </p:spTree>
    <p:extLst>
      <p:ext uri="{BB962C8B-B14F-4D97-AF65-F5344CB8AC3E}">
        <p14:creationId xmlns:p14="http://schemas.microsoft.com/office/powerpoint/2010/main" val="1973425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14</a:t>
            </a:fld>
            <a:endParaRPr lang="en-GB"/>
          </a:p>
        </p:txBody>
      </p:sp>
    </p:spTree>
    <p:extLst>
      <p:ext uri="{BB962C8B-B14F-4D97-AF65-F5344CB8AC3E}">
        <p14:creationId xmlns:p14="http://schemas.microsoft.com/office/powerpoint/2010/main" val="832966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15</a:t>
            </a:fld>
            <a:endParaRPr lang="en-GB"/>
          </a:p>
        </p:txBody>
      </p:sp>
    </p:spTree>
    <p:extLst>
      <p:ext uri="{BB962C8B-B14F-4D97-AF65-F5344CB8AC3E}">
        <p14:creationId xmlns:p14="http://schemas.microsoft.com/office/powerpoint/2010/main" val="3197981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16</a:t>
            </a:fld>
            <a:endParaRPr lang="en-GB"/>
          </a:p>
        </p:txBody>
      </p:sp>
    </p:spTree>
    <p:extLst>
      <p:ext uri="{BB962C8B-B14F-4D97-AF65-F5344CB8AC3E}">
        <p14:creationId xmlns:p14="http://schemas.microsoft.com/office/powerpoint/2010/main" val="2488818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3</a:t>
            </a:fld>
            <a:endParaRPr lang="en-GB"/>
          </a:p>
        </p:txBody>
      </p:sp>
    </p:spTree>
    <p:extLst>
      <p:ext uri="{BB962C8B-B14F-4D97-AF65-F5344CB8AC3E}">
        <p14:creationId xmlns:p14="http://schemas.microsoft.com/office/powerpoint/2010/main" val="1662005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4</a:t>
            </a:fld>
            <a:endParaRPr lang="en-GB"/>
          </a:p>
        </p:txBody>
      </p:sp>
    </p:spTree>
    <p:extLst>
      <p:ext uri="{BB962C8B-B14F-4D97-AF65-F5344CB8AC3E}">
        <p14:creationId xmlns:p14="http://schemas.microsoft.com/office/powerpoint/2010/main" val="2339194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5</a:t>
            </a:fld>
            <a:endParaRPr lang="en-GB"/>
          </a:p>
        </p:txBody>
      </p:sp>
    </p:spTree>
    <p:extLst>
      <p:ext uri="{BB962C8B-B14F-4D97-AF65-F5344CB8AC3E}">
        <p14:creationId xmlns:p14="http://schemas.microsoft.com/office/powerpoint/2010/main" val="1962545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9610" indent="-309610" defTabSz="272457">
              <a:buFont typeface="Arial" panose="020B0604020202020204" pitchFamily="34" charset="0"/>
              <a:buChar char="•"/>
            </a:pPr>
            <a:r>
              <a:rPr lang="en-GB" sz="2200" dirty="0">
                <a:solidFill>
                  <a:schemeClr val="accent1">
                    <a:lumMod val="50000"/>
                  </a:schemeClr>
                </a:solidFill>
                <a:latin typeface="Arial" panose="020B0604020202020204" pitchFamily="34" charset="0"/>
                <a:cs typeface="Arial" panose="020B0604020202020204" pitchFamily="34" charset="0"/>
              </a:rPr>
              <a:t>Our strategic priorities are based on the 6 principles from the Care Act 2014:</a:t>
            </a:r>
          </a:p>
          <a:p>
            <a:pPr marL="804986" lvl="1" indent="-309610" defTabSz="272457">
              <a:buFont typeface="Arial" panose="020B0604020202020204" pitchFamily="34" charset="0"/>
              <a:buChar char="•"/>
            </a:pPr>
            <a:r>
              <a:rPr lang="en-GB" sz="2200" dirty="0">
                <a:solidFill>
                  <a:schemeClr val="accent1">
                    <a:lumMod val="50000"/>
                  </a:schemeClr>
                </a:solidFill>
                <a:latin typeface="Arial" panose="020B0604020202020204" pitchFamily="34" charset="0"/>
                <a:cs typeface="Arial" panose="020B0604020202020204" pitchFamily="34" charset="0"/>
              </a:rPr>
              <a:t>Empowerment, Prevention, Proportionality, Partnership, Accountability, Protection</a:t>
            </a:r>
          </a:p>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6</a:t>
            </a:fld>
            <a:endParaRPr lang="en-GB"/>
          </a:p>
        </p:txBody>
      </p:sp>
    </p:spTree>
    <p:extLst>
      <p:ext uri="{BB962C8B-B14F-4D97-AF65-F5344CB8AC3E}">
        <p14:creationId xmlns:p14="http://schemas.microsoft.com/office/powerpoint/2010/main" val="3142218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of what we will do under the priorities.</a:t>
            </a:r>
          </a:p>
          <a:p>
            <a:r>
              <a:rPr lang="en-GB" dirty="0"/>
              <a:t>Under each priority is a detailed delivery plan.  </a:t>
            </a:r>
          </a:p>
        </p:txBody>
      </p:sp>
      <p:sp>
        <p:nvSpPr>
          <p:cNvPr id="4" name="Slide Number Placeholder 3"/>
          <p:cNvSpPr>
            <a:spLocks noGrp="1"/>
          </p:cNvSpPr>
          <p:nvPr>
            <p:ph type="sldNum" sz="quarter" idx="5"/>
          </p:nvPr>
        </p:nvSpPr>
        <p:spPr/>
        <p:txBody>
          <a:bodyPr/>
          <a:lstStyle/>
          <a:p>
            <a:fld id="{5ABAF5EC-43B5-46A0-9D82-2BAE5BD74FA9}" type="slidenum">
              <a:rPr lang="en-GB" smtClean="0"/>
              <a:t>7</a:t>
            </a:fld>
            <a:endParaRPr lang="en-GB"/>
          </a:p>
        </p:txBody>
      </p:sp>
    </p:spTree>
    <p:extLst>
      <p:ext uri="{BB962C8B-B14F-4D97-AF65-F5344CB8AC3E}">
        <p14:creationId xmlns:p14="http://schemas.microsoft.com/office/powerpoint/2010/main" val="3287527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receiving increased requests for SARs</a:t>
            </a:r>
          </a:p>
        </p:txBody>
      </p:sp>
      <p:sp>
        <p:nvSpPr>
          <p:cNvPr id="4" name="Slide Number Placeholder 3"/>
          <p:cNvSpPr>
            <a:spLocks noGrp="1"/>
          </p:cNvSpPr>
          <p:nvPr>
            <p:ph type="sldNum" sz="quarter" idx="5"/>
          </p:nvPr>
        </p:nvSpPr>
        <p:spPr/>
        <p:txBody>
          <a:bodyPr/>
          <a:lstStyle/>
          <a:p>
            <a:fld id="{5ABAF5EC-43B5-46A0-9D82-2BAE5BD74FA9}" type="slidenum">
              <a:rPr lang="en-GB" smtClean="0"/>
              <a:t>8</a:t>
            </a:fld>
            <a:endParaRPr lang="en-GB"/>
          </a:p>
        </p:txBody>
      </p:sp>
    </p:spTree>
    <p:extLst>
      <p:ext uri="{BB962C8B-B14F-4D97-AF65-F5344CB8AC3E}">
        <p14:creationId xmlns:p14="http://schemas.microsoft.com/office/powerpoint/2010/main" val="3532353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9</a:t>
            </a:fld>
            <a:endParaRPr lang="en-GB"/>
          </a:p>
        </p:txBody>
      </p:sp>
    </p:spTree>
    <p:extLst>
      <p:ext uri="{BB962C8B-B14F-4D97-AF65-F5344CB8AC3E}">
        <p14:creationId xmlns:p14="http://schemas.microsoft.com/office/powerpoint/2010/main" val="1904178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BAF5EC-43B5-46A0-9D82-2BAE5BD74FA9}" type="slidenum">
              <a:rPr lang="en-GB" smtClean="0"/>
              <a:t>10</a:t>
            </a:fld>
            <a:endParaRPr lang="en-GB"/>
          </a:p>
        </p:txBody>
      </p:sp>
    </p:spTree>
    <p:extLst>
      <p:ext uri="{BB962C8B-B14F-4D97-AF65-F5344CB8AC3E}">
        <p14:creationId xmlns:p14="http://schemas.microsoft.com/office/powerpoint/2010/main" val="687586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ACB9610-F41E-4A95-B719-8A65211E30A6}"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3470413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ACB9610-F41E-4A95-B719-8A65211E30A6}"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3714875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ACB9610-F41E-4A95-B719-8A65211E30A6}"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1410256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blue and green logo&#10;&#10;AI-generated content may be incorrect.">
            <a:extLst>
              <a:ext uri="{FF2B5EF4-FFF2-40B4-BE49-F238E27FC236}">
                <a16:creationId xmlns:a16="http://schemas.microsoft.com/office/drawing/2014/main" id="{6AA11FB4-7F9D-68B2-53C2-04C0C97B04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156" y="-390711"/>
            <a:ext cx="4068862" cy="2867892"/>
          </a:xfrm>
          <a:prstGeom prst="rect">
            <a:avLst/>
          </a:prstGeom>
        </p:spPr>
      </p:pic>
      <p:sp>
        <p:nvSpPr>
          <p:cNvPr id="2" name="TextBox 1">
            <a:extLst>
              <a:ext uri="{FF2B5EF4-FFF2-40B4-BE49-F238E27FC236}">
                <a16:creationId xmlns:a16="http://schemas.microsoft.com/office/drawing/2014/main" id="{84DED04A-D4CF-6129-03C7-23FCEE0BB3E5}"/>
              </a:ext>
            </a:extLst>
          </p:cNvPr>
          <p:cNvSpPr txBox="1"/>
          <p:nvPr userDrawn="1"/>
        </p:nvSpPr>
        <p:spPr>
          <a:xfrm>
            <a:off x="6340415" y="6133381"/>
            <a:ext cx="5434642" cy="369332"/>
          </a:xfrm>
          <a:prstGeom prst="rect">
            <a:avLst/>
          </a:prstGeom>
          <a:noFill/>
        </p:spPr>
        <p:txBody>
          <a:bodyPr wrap="square" rtlCol="0">
            <a:spAutoFit/>
          </a:bodyPr>
          <a:lstStyle/>
          <a:p>
            <a:pPr algn="r"/>
            <a:r>
              <a:rPr lang="en-GB" b="1" dirty="0">
                <a:solidFill>
                  <a:srgbClr val="135E9E"/>
                </a:solidFill>
                <a:latin typeface="Helvetica" panose="020B0604020202020204"/>
                <a:cs typeface="Helvetica" panose="020B0604020202020204"/>
              </a:rPr>
              <a:t>www.safeguardingadults.co.uk</a:t>
            </a:r>
          </a:p>
        </p:txBody>
      </p:sp>
      <p:sp>
        <p:nvSpPr>
          <p:cNvPr id="3" name="Title 1">
            <a:extLst>
              <a:ext uri="{FF2B5EF4-FFF2-40B4-BE49-F238E27FC236}">
                <a16:creationId xmlns:a16="http://schemas.microsoft.com/office/drawing/2014/main" id="{6B5E8B2F-2429-FD2A-04B2-0C5007D1DD1C}"/>
              </a:ext>
            </a:extLst>
          </p:cNvPr>
          <p:cNvSpPr>
            <a:spLocks noGrp="1"/>
          </p:cNvSpPr>
          <p:nvPr>
            <p:ph type="ctrTitle" hasCustomPrompt="1"/>
          </p:nvPr>
        </p:nvSpPr>
        <p:spPr>
          <a:xfrm>
            <a:off x="460635" y="3830563"/>
            <a:ext cx="9144000" cy="727006"/>
          </a:xfrm>
        </p:spPr>
        <p:txBody>
          <a:bodyPr anchor="b">
            <a:normAutofit/>
          </a:bodyPr>
          <a:lstStyle>
            <a:lvl1pPr algn="l">
              <a:defRPr sz="4400">
                <a:solidFill>
                  <a:srgbClr val="135E9E"/>
                </a:solidFill>
              </a:defRPr>
            </a:lvl1pPr>
          </a:lstStyle>
          <a:p>
            <a:r>
              <a:rPr lang="en-GB" dirty="0"/>
              <a:t>Master title Arial Bold 44pt</a:t>
            </a:r>
          </a:p>
        </p:txBody>
      </p:sp>
      <p:sp>
        <p:nvSpPr>
          <p:cNvPr id="4" name="Subtitle 2">
            <a:extLst>
              <a:ext uri="{FF2B5EF4-FFF2-40B4-BE49-F238E27FC236}">
                <a16:creationId xmlns:a16="http://schemas.microsoft.com/office/drawing/2014/main" id="{57EE59C2-FD0A-FC1B-96BB-E1CFDF895573}"/>
              </a:ext>
            </a:extLst>
          </p:cNvPr>
          <p:cNvSpPr>
            <a:spLocks noGrp="1"/>
          </p:cNvSpPr>
          <p:nvPr>
            <p:ph type="subTitle" idx="1" hasCustomPrompt="1"/>
          </p:nvPr>
        </p:nvSpPr>
        <p:spPr>
          <a:xfrm>
            <a:off x="460635" y="4649644"/>
            <a:ext cx="9144000" cy="433249"/>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Master text Arial 28pt</a:t>
            </a:r>
          </a:p>
        </p:txBody>
      </p:sp>
    </p:spTree>
    <p:extLst>
      <p:ext uri="{BB962C8B-B14F-4D97-AF65-F5344CB8AC3E}">
        <p14:creationId xmlns:p14="http://schemas.microsoft.com/office/powerpoint/2010/main" val="2492731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5E9C44-5FB6-EDD1-EEF6-5441E61D7477}"/>
              </a:ext>
            </a:extLst>
          </p:cNvPr>
          <p:cNvSpPr/>
          <p:nvPr userDrawn="1"/>
        </p:nvSpPr>
        <p:spPr>
          <a:xfrm>
            <a:off x="-71252" y="-83127"/>
            <a:ext cx="12368151" cy="7018317"/>
          </a:xfrm>
          <a:prstGeom prst="rect">
            <a:avLst/>
          </a:prstGeom>
          <a:solidFill>
            <a:srgbClr val="0A65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A4C4B021-564B-2970-B1C0-D3265F4A8B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7818" y="276319"/>
            <a:ext cx="3663538" cy="1697737"/>
          </a:xfrm>
          <a:prstGeom prst="rect">
            <a:avLst/>
          </a:prstGeom>
        </p:spPr>
      </p:pic>
      <p:sp>
        <p:nvSpPr>
          <p:cNvPr id="2" name="TextBox 1">
            <a:extLst>
              <a:ext uri="{FF2B5EF4-FFF2-40B4-BE49-F238E27FC236}">
                <a16:creationId xmlns:a16="http://schemas.microsoft.com/office/drawing/2014/main" id="{57315858-2412-DAFB-4770-3996D7EF5C41}"/>
              </a:ext>
            </a:extLst>
          </p:cNvPr>
          <p:cNvSpPr txBox="1"/>
          <p:nvPr userDrawn="1"/>
        </p:nvSpPr>
        <p:spPr>
          <a:xfrm>
            <a:off x="6340415" y="6133381"/>
            <a:ext cx="5434642" cy="369332"/>
          </a:xfrm>
          <a:prstGeom prst="rect">
            <a:avLst/>
          </a:prstGeom>
          <a:noFill/>
        </p:spPr>
        <p:txBody>
          <a:bodyPr wrap="square" rtlCol="0">
            <a:spAutoFit/>
          </a:bodyPr>
          <a:lstStyle/>
          <a:p>
            <a:pPr algn="r"/>
            <a:r>
              <a:rPr lang="en-GB" b="1" dirty="0">
                <a:solidFill>
                  <a:schemeClr val="bg1"/>
                </a:solidFill>
                <a:latin typeface="Helvetica" panose="020B0604020202020204"/>
                <a:cs typeface="Helvetica" panose="020B0604020202020204"/>
              </a:rPr>
              <a:t>www.safeguardingadults.co.uk</a:t>
            </a:r>
          </a:p>
        </p:txBody>
      </p:sp>
      <p:sp>
        <p:nvSpPr>
          <p:cNvPr id="4" name="Title 1">
            <a:extLst>
              <a:ext uri="{FF2B5EF4-FFF2-40B4-BE49-F238E27FC236}">
                <a16:creationId xmlns:a16="http://schemas.microsoft.com/office/drawing/2014/main" id="{91159EF3-3A0A-DC4D-8F06-F5DD34E91975}"/>
              </a:ext>
            </a:extLst>
          </p:cNvPr>
          <p:cNvSpPr>
            <a:spLocks noGrp="1"/>
          </p:cNvSpPr>
          <p:nvPr>
            <p:ph type="ctrTitle" hasCustomPrompt="1"/>
          </p:nvPr>
        </p:nvSpPr>
        <p:spPr>
          <a:xfrm>
            <a:off x="460635" y="3830563"/>
            <a:ext cx="9144000" cy="727006"/>
          </a:xfrm>
        </p:spPr>
        <p:txBody>
          <a:bodyPr anchor="b">
            <a:normAutofit/>
          </a:bodyPr>
          <a:lstStyle>
            <a:lvl1pPr algn="l">
              <a:defRPr sz="4400">
                <a:solidFill>
                  <a:schemeClr val="bg1"/>
                </a:solidFill>
              </a:defRPr>
            </a:lvl1pPr>
          </a:lstStyle>
          <a:p>
            <a:r>
              <a:rPr lang="en-GB" dirty="0"/>
              <a:t>Master title Arial Bold 44pt</a:t>
            </a:r>
          </a:p>
        </p:txBody>
      </p:sp>
      <p:sp>
        <p:nvSpPr>
          <p:cNvPr id="6" name="Subtitle 2">
            <a:extLst>
              <a:ext uri="{FF2B5EF4-FFF2-40B4-BE49-F238E27FC236}">
                <a16:creationId xmlns:a16="http://schemas.microsoft.com/office/drawing/2014/main" id="{75A60CB0-07C4-B7A6-037D-057C531EDD48}"/>
              </a:ext>
            </a:extLst>
          </p:cNvPr>
          <p:cNvSpPr>
            <a:spLocks noGrp="1"/>
          </p:cNvSpPr>
          <p:nvPr>
            <p:ph type="subTitle" idx="1" hasCustomPrompt="1"/>
          </p:nvPr>
        </p:nvSpPr>
        <p:spPr>
          <a:xfrm>
            <a:off x="460635" y="4649644"/>
            <a:ext cx="9144000" cy="433249"/>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Master text Arial 28pt</a:t>
            </a:r>
          </a:p>
        </p:txBody>
      </p:sp>
    </p:spTree>
    <p:extLst>
      <p:ext uri="{BB962C8B-B14F-4D97-AF65-F5344CB8AC3E}">
        <p14:creationId xmlns:p14="http://schemas.microsoft.com/office/powerpoint/2010/main" val="1420499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F76435-E263-7953-B6AC-046192983B30}"/>
              </a:ext>
            </a:extLst>
          </p:cNvPr>
          <p:cNvPicPr>
            <a:picLocks noChangeAspect="1"/>
          </p:cNvPicPr>
          <p:nvPr userDrawn="1"/>
        </p:nvPicPr>
        <p:blipFill>
          <a:blip r:embed="rId2"/>
          <a:stretch>
            <a:fillRect/>
          </a:stretch>
        </p:blipFill>
        <p:spPr>
          <a:xfrm>
            <a:off x="0" y="5429250"/>
            <a:ext cx="2030649" cy="1428750"/>
          </a:xfrm>
          <a:prstGeom prst="rect">
            <a:avLst/>
          </a:prstGeom>
        </p:spPr>
      </p:pic>
      <p:sp>
        <p:nvSpPr>
          <p:cNvPr id="5" name="Title 1">
            <a:extLst>
              <a:ext uri="{FF2B5EF4-FFF2-40B4-BE49-F238E27FC236}">
                <a16:creationId xmlns:a16="http://schemas.microsoft.com/office/drawing/2014/main" id="{656ECE5A-D3B3-53AE-18F8-263E311A17D0}"/>
              </a:ext>
            </a:extLst>
          </p:cNvPr>
          <p:cNvSpPr>
            <a:spLocks noGrp="1"/>
          </p:cNvSpPr>
          <p:nvPr>
            <p:ph type="title" hasCustomPrompt="1"/>
          </p:nvPr>
        </p:nvSpPr>
        <p:spPr>
          <a:xfrm>
            <a:off x="464573" y="486455"/>
            <a:ext cx="10515600" cy="707462"/>
          </a:xfrm>
        </p:spPr>
        <p:txBody>
          <a:bodyPr/>
          <a:lstStyle/>
          <a:p>
            <a:r>
              <a:rPr lang="en-GB" dirty="0"/>
              <a:t>Master title Arial Bold 44pt</a:t>
            </a:r>
          </a:p>
        </p:txBody>
      </p:sp>
      <p:sp>
        <p:nvSpPr>
          <p:cNvPr id="6" name="Content Placeholder 2">
            <a:extLst>
              <a:ext uri="{FF2B5EF4-FFF2-40B4-BE49-F238E27FC236}">
                <a16:creationId xmlns:a16="http://schemas.microsoft.com/office/drawing/2014/main" id="{7FDC4154-E2AB-206E-37BD-2A36ADE2C8CB}"/>
              </a:ext>
            </a:extLst>
          </p:cNvPr>
          <p:cNvSpPr>
            <a:spLocks noGrp="1"/>
          </p:cNvSpPr>
          <p:nvPr>
            <p:ph idx="1" hasCustomPrompt="1"/>
          </p:nvPr>
        </p:nvSpPr>
        <p:spPr>
          <a:xfrm>
            <a:off x="464573" y="1359726"/>
            <a:ext cx="10515600" cy="4322618"/>
          </a:xfrm>
          <a:noFill/>
        </p:spPr>
        <p:txBody>
          <a:bodyPr/>
          <a:lstStyle>
            <a:lvl1pPr marL="0" indent="0">
              <a:buNone/>
              <a:defRPr baseline="0"/>
            </a:lvl1pPr>
          </a:lstStyle>
          <a:p>
            <a:pPr lvl="0"/>
            <a:r>
              <a:rPr lang="en-GB" dirty="0"/>
              <a:t>Master text Arial 28pt</a:t>
            </a:r>
          </a:p>
          <a:p>
            <a:pPr lvl="1"/>
            <a:r>
              <a:rPr lang="en-GB" dirty="0"/>
              <a:t>Second level Arial 24pt</a:t>
            </a:r>
          </a:p>
          <a:p>
            <a:pPr lvl="2"/>
            <a:r>
              <a:rPr lang="en-GB" dirty="0"/>
              <a:t>Third level Arial 20pt</a:t>
            </a:r>
          </a:p>
          <a:p>
            <a:pPr lvl="3"/>
            <a:r>
              <a:rPr lang="en-GB" dirty="0"/>
              <a:t>Fourth level Arial 18pt</a:t>
            </a:r>
          </a:p>
          <a:p>
            <a:pPr lvl="4"/>
            <a:r>
              <a:rPr lang="en-GB" dirty="0"/>
              <a:t>Fifth level Arial 18pt</a:t>
            </a:r>
          </a:p>
        </p:txBody>
      </p:sp>
    </p:spTree>
    <p:extLst>
      <p:ext uri="{BB962C8B-B14F-4D97-AF65-F5344CB8AC3E}">
        <p14:creationId xmlns:p14="http://schemas.microsoft.com/office/powerpoint/2010/main" val="660634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F76435-E263-7953-B6AC-046192983B30}"/>
              </a:ext>
            </a:extLst>
          </p:cNvPr>
          <p:cNvPicPr>
            <a:picLocks noChangeAspect="1"/>
          </p:cNvPicPr>
          <p:nvPr userDrawn="1"/>
        </p:nvPicPr>
        <p:blipFill>
          <a:blip r:embed="rId2"/>
          <a:stretch>
            <a:fillRect/>
          </a:stretch>
        </p:blipFill>
        <p:spPr>
          <a:xfrm>
            <a:off x="0" y="5429250"/>
            <a:ext cx="2030649" cy="1428750"/>
          </a:xfrm>
          <a:prstGeom prst="rect">
            <a:avLst/>
          </a:prstGeom>
        </p:spPr>
      </p:pic>
      <p:sp>
        <p:nvSpPr>
          <p:cNvPr id="4" name="TextBox 3">
            <a:extLst>
              <a:ext uri="{FF2B5EF4-FFF2-40B4-BE49-F238E27FC236}">
                <a16:creationId xmlns:a16="http://schemas.microsoft.com/office/drawing/2014/main" id="{16B4E891-F94D-3713-1DDC-07396D780222}"/>
              </a:ext>
            </a:extLst>
          </p:cNvPr>
          <p:cNvSpPr txBox="1"/>
          <p:nvPr userDrawn="1"/>
        </p:nvSpPr>
        <p:spPr>
          <a:xfrm>
            <a:off x="6340415" y="6133381"/>
            <a:ext cx="5434642" cy="369332"/>
          </a:xfrm>
          <a:prstGeom prst="rect">
            <a:avLst/>
          </a:prstGeom>
          <a:noFill/>
        </p:spPr>
        <p:txBody>
          <a:bodyPr wrap="square" rtlCol="0">
            <a:spAutoFit/>
          </a:bodyPr>
          <a:lstStyle/>
          <a:p>
            <a:pPr algn="r"/>
            <a:r>
              <a:rPr lang="en-GB" b="1" dirty="0">
                <a:solidFill>
                  <a:srgbClr val="135E9E"/>
                </a:solidFill>
                <a:latin typeface="Helvetica" panose="020B0604020202020204"/>
                <a:cs typeface="Helvetica" panose="020B0604020202020204"/>
              </a:rPr>
              <a:t>www.safeguardingadults.co.uk</a:t>
            </a:r>
          </a:p>
        </p:txBody>
      </p:sp>
      <p:sp>
        <p:nvSpPr>
          <p:cNvPr id="3" name="Title 1">
            <a:extLst>
              <a:ext uri="{FF2B5EF4-FFF2-40B4-BE49-F238E27FC236}">
                <a16:creationId xmlns:a16="http://schemas.microsoft.com/office/drawing/2014/main" id="{D68FD5B8-180F-8732-5291-C36D03B12924}"/>
              </a:ext>
            </a:extLst>
          </p:cNvPr>
          <p:cNvSpPr>
            <a:spLocks noGrp="1"/>
          </p:cNvSpPr>
          <p:nvPr>
            <p:ph type="title" hasCustomPrompt="1"/>
          </p:nvPr>
        </p:nvSpPr>
        <p:spPr>
          <a:xfrm>
            <a:off x="464573" y="486455"/>
            <a:ext cx="10515600" cy="707462"/>
          </a:xfrm>
        </p:spPr>
        <p:txBody>
          <a:bodyPr/>
          <a:lstStyle/>
          <a:p>
            <a:r>
              <a:rPr lang="en-GB" dirty="0"/>
              <a:t>Master title Arial Bold 44pt</a:t>
            </a:r>
          </a:p>
        </p:txBody>
      </p:sp>
      <p:sp>
        <p:nvSpPr>
          <p:cNvPr id="5" name="Content Placeholder 2">
            <a:extLst>
              <a:ext uri="{FF2B5EF4-FFF2-40B4-BE49-F238E27FC236}">
                <a16:creationId xmlns:a16="http://schemas.microsoft.com/office/drawing/2014/main" id="{9793168C-5EC4-7B2E-3AF2-9B2B7A14B16C}"/>
              </a:ext>
            </a:extLst>
          </p:cNvPr>
          <p:cNvSpPr>
            <a:spLocks noGrp="1"/>
          </p:cNvSpPr>
          <p:nvPr>
            <p:ph idx="1" hasCustomPrompt="1"/>
          </p:nvPr>
        </p:nvSpPr>
        <p:spPr>
          <a:xfrm>
            <a:off x="464573" y="1359726"/>
            <a:ext cx="10515600" cy="4322618"/>
          </a:xfrm>
          <a:noFill/>
        </p:spPr>
        <p:txBody>
          <a:bodyPr/>
          <a:lstStyle>
            <a:lvl1pPr marL="0" indent="0">
              <a:buNone/>
              <a:defRPr baseline="0"/>
            </a:lvl1pPr>
          </a:lstStyle>
          <a:p>
            <a:pPr lvl="0"/>
            <a:r>
              <a:rPr lang="en-GB" dirty="0"/>
              <a:t>Master text Arial 28pt</a:t>
            </a:r>
          </a:p>
          <a:p>
            <a:pPr lvl="1"/>
            <a:r>
              <a:rPr lang="en-GB" dirty="0"/>
              <a:t>Second level Arial 24pt</a:t>
            </a:r>
          </a:p>
          <a:p>
            <a:pPr lvl="2"/>
            <a:r>
              <a:rPr lang="en-GB" dirty="0"/>
              <a:t>Third level Arial 20pt</a:t>
            </a:r>
          </a:p>
          <a:p>
            <a:pPr lvl="3"/>
            <a:r>
              <a:rPr lang="en-GB" dirty="0"/>
              <a:t>Fourth level Arial 18pt</a:t>
            </a:r>
          </a:p>
          <a:p>
            <a:pPr lvl="4"/>
            <a:r>
              <a:rPr lang="en-GB" dirty="0"/>
              <a:t>Fifth level Arial 18pt</a:t>
            </a:r>
          </a:p>
        </p:txBody>
      </p:sp>
    </p:spTree>
    <p:extLst>
      <p:ext uri="{BB962C8B-B14F-4D97-AF65-F5344CB8AC3E}">
        <p14:creationId xmlns:p14="http://schemas.microsoft.com/office/powerpoint/2010/main" val="1306943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descr="A green logo with black background&#10;&#10;AI-generated content may be incorrect.">
            <a:extLst>
              <a:ext uri="{FF2B5EF4-FFF2-40B4-BE49-F238E27FC236}">
                <a16:creationId xmlns:a16="http://schemas.microsoft.com/office/drawing/2014/main" id="{BBB1299A-8E65-0F70-D63D-C72847FF27A8}"/>
              </a:ext>
            </a:extLst>
          </p:cNvPr>
          <p:cNvPicPr>
            <a:picLocks noChangeAspect="1"/>
          </p:cNvPicPr>
          <p:nvPr userDrawn="1"/>
        </p:nvPicPr>
        <p:blipFill>
          <a:blip r:embed="rId2">
            <a:alphaModFix amt="5000"/>
            <a:extLst>
              <a:ext uri="{28A0092B-C50C-407E-A947-70E740481C1C}">
                <a14:useLocalDpi xmlns:a14="http://schemas.microsoft.com/office/drawing/2010/main" val="0"/>
              </a:ext>
            </a:extLst>
          </a:blip>
          <a:stretch>
            <a:fillRect/>
          </a:stretch>
        </p:blipFill>
        <p:spPr>
          <a:xfrm>
            <a:off x="5929311" y="50008"/>
            <a:ext cx="8093869" cy="8093869"/>
          </a:xfrm>
          <a:prstGeom prst="rect">
            <a:avLst/>
          </a:prstGeom>
        </p:spPr>
      </p:pic>
      <p:pic>
        <p:nvPicPr>
          <p:cNvPr id="2" name="Picture 1">
            <a:extLst>
              <a:ext uri="{FF2B5EF4-FFF2-40B4-BE49-F238E27FC236}">
                <a16:creationId xmlns:a16="http://schemas.microsoft.com/office/drawing/2014/main" id="{8BF76435-E263-7953-B6AC-046192983B30}"/>
              </a:ext>
            </a:extLst>
          </p:cNvPr>
          <p:cNvPicPr>
            <a:picLocks noChangeAspect="1"/>
          </p:cNvPicPr>
          <p:nvPr userDrawn="1"/>
        </p:nvPicPr>
        <p:blipFill>
          <a:blip r:embed="rId3"/>
          <a:stretch>
            <a:fillRect/>
          </a:stretch>
        </p:blipFill>
        <p:spPr>
          <a:xfrm>
            <a:off x="0" y="5429250"/>
            <a:ext cx="2030649" cy="1428750"/>
          </a:xfrm>
          <a:prstGeom prst="rect">
            <a:avLst/>
          </a:prstGeom>
        </p:spPr>
      </p:pic>
      <p:sp>
        <p:nvSpPr>
          <p:cNvPr id="4" name="TextBox 3">
            <a:extLst>
              <a:ext uri="{FF2B5EF4-FFF2-40B4-BE49-F238E27FC236}">
                <a16:creationId xmlns:a16="http://schemas.microsoft.com/office/drawing/2014/main" id="{16B4E891-F94D-3713-1DDC-07396D780222}"/>
              </a:ext>
            </a:extLst>
          </p:cNvPr>
          <p:cNvSpPr txBox="1"/>
          <p:nvPr userDrawn="1"/>
        </p:nvSpPr>
        <p:spPr>
          <a:xfrm>
            <a:off x="6340415" y="6133381"/>
            <a:ext cx="5434642" cy="369332"/>
          </a:xfrm>
          <a:prstGeom prst="rect">
            <a:avLst/>
          </a:prstGeom>
          <a:noFill/>
        </p:spPr>
        <p:txBody>
          <a:bodyPr wrap="square" rtlCol="0">
            <a:spAutoFit/>
          </a:bodyPr>
          <a:lstStyle/>
          <a:p>
            <a:pPr algn="r"/>
            <a:r>
              <a:rPr lang="en-GB" b="1" dirty="0">
                <a:solidFill>
                  <a:srgbClr val="135E9E"/>
                </a:solidFill>
                <a:latin typeface="Helvetica" panose="020B0604020202020204"/>
                <a:cs typeface="Helvetica" panose="020B0604020202020204"/>
              </a:rPr>
              <a:t>www.safeguardingadults.co.uk</a:t>
            </a:r>
          </a:p>
        </p:txBody>
      </p:sp>
      <p:sp>
        <p:nvSpPr>
          <p:cNvPr id="3" name="Title 1">
            <a:extLst>
              <a:ext uri="{FF2B5EF4-FFF2-40B4-BE49-F238E27FC236}">
                <a16:creationId xmlns:a16="http://schemas.microsoft.com/office/drawing/2014/main" id="{7123F9A1-9083-DC92-AB76-320F0B2973C4}"/>
              </a:ext>
            </a:extLst>
          </p:cNvPr>
          <p:cNvSpPr>
            <a:spLocks noGrp="1"/>
          </p:cNvSpPr>
          <p:nvPr>
            <p:ph type="title" hasCustomPrompt="1"/>
          </p:nvPr>
        </p:nvSpPr>
        <p:spPr>
          <a:xfrm>
            <a:off x="464573" y="486455"/>
            <a:ext cx="10515600" cy="707462"/>
          </a:xfrm>
        </p:spPr>
        <p:txBody>
          <a:bodyPr/>
          <a:lstStyle/>
          <a:p>
            <a:r>
              <a:rPr lang="en-GB" dirty="0"/>
              <a:t>Master title Arial Bold 44pt</a:t>
            </a:r>
          </a:p>
        </p:txBody>
      </p:sp>
      <p:sp>
        <p:nvSpPr>
          <p:cNvPr id="5" name="Content Placeholder 2">
            <a:extLst>
              <a:ext uri="{FF2B5EF4-FFF2-40B4-BE49-F238E27FC236}">
                <a16:creationId xmlns:a16="http://schemas.microsoft.com/office/drawing/2014/main" id="{CC95578A-4AB8-CDFC-1A11-07439C7F3010}"/>
              </a:ext>
            </a:extLst>
          </p:cNvPr>
          <p:cNvSpPr>
            <a:spLocks noGrp="1"/>
          </p:cNvSpPr>
          <p:nvPr>
            <p:ph idx="1" hasCustomPrompt="1"/>
          </p:nvPr>
        </p:nvSpPr>
        <p:spPr>
          <a:xfrm>
            <a:off x="464573" y="1359726"/>
            <a:ext cx="10515600" cy="4322618"/>
          </a:xfrm>
          <a:noFill/>
        </p:spPr>
        <p:txBody>
          <a:bodyPr/>
          <a:lstStyle>
            <a:lvl1pPr marL="0" indent="0">
              <a:buNone/>
              <a:defRPr baseline="0"/>
            </a:lvl1pPr>
          </a:lstStyle>
          <a:p>
            <a:pPr lvl="0"/>
            <a:r>
              <a:rPr lang="en-GB" dirty="0"/>
              <a:t>Master text Arial 28pt</a:t>
            </a:r>
          </a:p>
          <a:p>
            <a:pPr lvl="1"/>
            <a:r>
              <a:rPr lang="en-GB" dirty="0"/>
              <a:t>Second level Arial 24pt</a:t>
            </a:r>
          </a:p>
          <a:p>
            <a:pPr lvl="2"/>
            <a:r>
              <a:rPr lang="en-GB" dirty="0"/>
              <a:t>Third level Arial 20pt</a:t>
            </a:r>
          </a:p>
          <a:p>
            <a:pPr lvl="3"/>
            <a:r>
              <a:rPr lang="en-GB" dirty="0"/>
              <a:t>Fourth level Arial 18pt</a:t>
            </a:r>
          </a:p>
          <a:p>
            <a:pPr lvl="4"/>
            <a:r>
              <a:rPr lang="en-GB" dirty="0"/>
              <a:t>Fifth level Arial 18pt</a:t>
            </a:r>
          </a:p>
        </p:txBody>
      </p:sp>
    </p:spTree>
    <p:extLst>
      <p:ext uri="{BB962C8B-B14F-4D97-AF65-F5344CB8AC3E}">
        <p14:creationId xmlns:p14="http://schemas.microsoft.com/office/powerpoint/2010/main" val="3549835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608DB-E93A-FCCB-5D9C-E9C028BA6BB9}"/>
              </a:ext>
            </a:extLst>
          </p:cNvPr>
          <p:cNvPicPr>
            <a:picLocks noChangeAspect="1"/>
          </p:cNvPicPr>
          <p:nvPr userDrawn="1"/>
        </p:nvPicPr>
        <p:blipFill>
          <a:blip r:embed="rId2"/>
          <a:stretch>
            <a:fillRect/>
          </a:stretch>
        </p:blipFill>
        <p:spPr>
          <a:xfrm>
            <a:off x="0" y="5429250"/>
            <a:ext cx="2030649" cy="1428750"/>
          </a:xfrm>
          <a:prstGeom prst="rect">
            <a:avLst/>
          </a:prstGeom>
        </p:spPr>
      </p:pic>
      <p:pic>
        <p:nvPicPr>
          <p:cNvPr id="7" name="Picture 6">
            <a:extLst>
              <a:ext uri="{FF2B5EF4-FFF2-40B4-BE49-F238E27FC236}">
                <a16:creationId xmlns:a16="http://schemas.microsoft.com/office/drawing/2014/main" id="{BBB1299A-8E65-0F70-D63D-C72847FF27A8}"/>
              </a:ext>
            </a:extLst>
          </p:cNvPr>
          <p:cNvPicPr>
            <a:picLocks noChangeAspect="1"/>
          </p:cNvPicPr>
          <p:nvPr userDrawn="1"/>
        </p:nvPicPr>
        <p:blipFill>
          <a:blip r:embed="rId3">
            <a:alphaModFix amt="5000"/>
            <a:extLst>
              <a:ext uri="{28A0092B-C50C-407E-A947-70E740481C1C}">
                <a14:useLocalDpi xmlns:a14="http://schemas.microsoft.com/office/drawing/2010/main" val="0"/>
              </a:ext>
            </a:extLst>
          </a:blip>
          <a:srcRect/>
          <a:stretch/>
        </p:blipFill>
        <p:spPr>
          <a:xfrm>
            <a:off x="5879304" y="0"/>
            <a:ext cx="8093869" cy="8093869"/>
          </a:xfrm>
          <a:prstGeom prst="rect">
            <a:avLst/>
          </a:prstGeom>
        </p:spPr>
      </p:pic>
      <p:sp>
        <p:nvSpPr>
          <p:cNvPr id="2" name="TextBox 1">
            <a:extLst>
              <a:ext uri="{FF2B5EF4-FFF2-40B4-BE49-F238E27FC236}">
                <a16:creationId xmlns:a16="http://schemas.microsoft.com/office/drawing/2014/main" id="{F01C3712-D225-6720-F817-D33CB20D3991}"/>
              </a:ext>
            </a:extLst>
          </p:cNvPr>
          <p:cNvSpPr txBox="1"/>
          <p:nvPr userDrawn="1"/>
        </p:nvSpPr>
        <p:spPr>
          <a:xfrm>
            <a:off x="6340415" y="6133381"/>
            <a:ext cx="5434642" cy="369332"/>
          </a:xfrm>
          <a:prstGeom prst="rect">
            <a:avLst/>
          </a:prstGeom>
          <a:noFill/>
        </p:spPr>
        <p:txBody>
          <a:bodyPr wrap="square" rtlCol="0">
            <a:spAutoFit/>
          </a:bodyPr>
          <a:lstStyle/>
          <a:p>
            <a:pPr algn="r"/>
            <a:r>
              <a:rPr lang="en-GB" b="1" dirty="0">
                <a:solidFill>
                  <a:srgbClr val="135E9E"/>
                </a:solidFill>
                <a:latin typeface="Helvetica" panose="020B0604020202020204"/>
                <a:cs typeface="Helvetica" panose="020B0604020202020204"/>
              </a:rPr>
              <a:t>www.safeguardingadults.co.uk</a:t>
            </a:r>
          </a:p>
        </p:txBody>
      </p:sp>
      <p:sp>
        <p:nvSpPr>
          <p:cNvPr id="4" name="Title 1">
            <a:extLst>
              <a:ext uri="{FF2B5EF4-FFF2-40B4-BE49-F238E27FC236}">
                <a16:creationId xmlns:a16="http://schemas.microsoft.com/office/drawing/2014/main" id="{195CF0AB-8537-126B-FF61-A937F596DDC3}"/>
              </a:ext>
            </a:extLst>
          </p:cNvPr>
          <p:cNvSpPr>
            <a:spLocks noGrp="1"/>
          </p:cNvSpPr>
          <p:nvPr>
            <p:ph type="title" hasCustomPrompt="1"/>
          </p:nvPr>
        </p:nvSpPr>
        <p:spPr>
          <a:xfrm>
            <a:off x="464573" y="486455"/>
            <a:ext cx="10515600" cy="707462"/>
          </a:xfrm>
        </p:spPr>
        <p:txBody>
          <a:bodyPr/>
          <a:lstStyle/>
          <a:p>
            <a:r>
              <a:rPr lang="en-GB" dirty="0"/>
              <a:t>Master title Arial Bold 44pt</a:t>
            </a:r>
          </a:p>
        </p:txBody>
      </p:sp>
      <p:sp>
        <p:nvSpPr>
          <p:cNvPr id="5" name="Content Placeholder 2">
            <a:extLst>
              <a:ext uri="{FF2B5EF4-FFF2-40B4-BE49-F238E27FC236}">
                <a16:creationId xmlns:a16="http://schemas.microsoft.com/office/drawing/2014/main" id="{1AF57971-922C-0E6D-F91E-3990A12B2E8F}"/>
              </a:ext>
            </a:extLst>
          </p:cNvPr>
          <p:cNvSpPr>
            <a:spLocks noGrp="1"/>
          </p:cNvSpPr>
          <p:nvPr>
            <p:ph idx="1" hasCustomPrompt="1"/>
          </p:nvPr>
        </p:nvSpPr>
        <p:spPr>
          <a:xfrm>
            <a:off x="464573" y="1359726"/>
            <a:ext cx="10515600" cy="4322618"/>
          </a:xfrm>
          <a:noFill/>
        </p:spPr>
        <p:txBody>
          <a:bodyPr/>
          <a:lstStyle>
            <a:lvl1pPr marL="0" indent="0">
              <a:buNone/>
              <a:defRPr baseline="0"/>
            </a:lvl1pPr>
          </a:lstStyle>
          <a:p>
            <a:pPr lvl="0"/>
            <a:r>
              <a:rPr lang="en-GB" dirty="0"/>
              <a:t>Master text Arial 28pt</a:t>
            </a:r>
          </a:p>
          <a:p>
            <a:pPr lvl="1"/>
            <a:r>
              <a:rPr lang="en-GB" dirty="0"/>
              <a:t>Second level Arial 24pt</a:t>
            </a:r>
          </a:p>
          <a:p>
            <a:pPr lvl="2"/>
            <a:r>
              <a:rPr lang="en-GB" dirty="0"/>
              <a:t>Third level Arial 20pt</a:t>
            </a:r>
          </a:p>
          <a:p>
            <a:pPr lvl="3"/>
            <a:r>
              <a:rPr lang="en-GB" dirty="0"/>
              <a:t>Fourth level Arial 18pt</a:t>
            </a:r>
          </a:p>
          <a:p>
            <a:pPr lvl="4"/>
            <a:r>
              <a:rPr lang="en-GB" dirty="0"/>
              <a:t>Fifth level Arial 18pt</a:t>
            </a:r>
          </a:p>
        </p:txBody>
      </p:sp>
    </p:spTree>
    <p:extLst>
      <p:ext uri="{BB962C8B-B14F-4D97-AF65-F5344CB8AC3E}">
        <p14:creationId xmlns:p14="http://schemas.microsoft.com/office/powerpoint/2010/main" val="3851176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5E9C44-5FB6-EDD1-EEF6-5441E61D7477}"/>
              </a:ext>
            </a:extLst>
          </p:cNvPr>
          <p:cNvSpPr/>
          <p:nvPr userDrawn="1"/>
        </p:nvSpPr>
        <p:spPr>
          <a:xfrm>
            <a:off x="-71252" y="-83127"/>
            <a:ext cx="12368151" cy="7018317"/>
          </a:xfrm>
          <a:prstGeom prst="rect">
            <a:avLst/>
          </a:prstGeom>
          <a:solidFill>
            <a:srgbClr val="0A65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A4C4B021-564B-2970-B1C0-D3265F4A8B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92232" y="5742925"/>
            <a:ext cx="1726350" cy="800015"/>
          </a:xfrm>
          <a:prstGeom prst="rect">
            <a:avLst/>
          </a:prstGeom>
        </p:spPr>
      </p:pic>
      <p:sp>
        <p:nvSpPr>
          <p:cNvPr id="2" name="TextBox 1">
            <a:extLst>
              <a:ext uri="{FF2B5EF4-FFF2-40B4-BE49-F238E27FC236}">
                <a16:creationId xmlns:a16="http://schemas.microsoft.com/office/drawing/2014/main" id="{1D580268-6C3C-F690-780D-CAB4411B030B}"/>
              </a:ext>
            </a:extLst>
          </p:cNvPr>
          <p:cNvSpPr txBox="1"/>
          <p:nvPr userDrawn="1"/>
        </p:nvSpPr>
        <p:spPr>
          <a:xfrm>
            <a:off x="6340415" y="6133381"/>
            <a:ext cx="5434642" cy="369332"/>
          </a:xfrm>
          <a:prstGeom prst="rect">
            <a:avLst/>
          </a:prstGeom>
          <a:noFill/>
        </p:spPr>
        <p:txBody>
          <a:bodyPr wrap="square" rtlCol="0">
            <a:spAutoFit/>
          </a:bodyPr>
          <a:lstStyle/>
          <a:p>
            <a:pPr algn="r"/>
            <a:r>
              <a:rPr lang="en-GB" b="1" dirty="0">
                <a:solidFill>
                  <a:schemeClr val="bg1"/>
                </a:solidFill>
                <a:latin typeface="Helvetica" panose="020B0604020202020204"/>
                <a:cs typeface="Helvetica" panose="020B0604020202020204"/>
              </a:rPr>
              <a:t>www.safeguardingadults.co.uk</a:t>
            </a:r>
          </a:p>
        </p:txBody>
      </p:sp>
      <p:sp>
        <p:nvSpPr>
          <p:cNvPr id="4" name="Title 1">
            <a:extLst>
              <a:ext uri="{FF2B5EF4-FFF2-40B4-BE49-F238E27FC236}">
                <a16:creationId xmlns:a16="http://schemas.microsoft.com/office/drawing/2014/main" id="{CF6997AB-6802-1B22-89D7-7B8F2E6EC82F}"/>
              </a:ext>
            </a:extLst>
          </p:cNvPr>
          <p:cNvSpPr>
            <a:spLocks noGrp="1"/>
          </p:cNvSpPr>
          <p:nvPr>
            <p:ph type="title" hasCustomPrompt="1"/>
          </p:nvPr>
        </p:nvSpPr>
        <p:spPr>
          <a:xfrm>
            <a:off x="464573" y="427828"/>
            <a:ext cx="10515600" cy="707462"/>
          </a:xfrm>
        </p:spPr>
        <p:txBody>
          <a:bodyPr/>
          <a:lstStyle>
            <a:lvl1pPr>
              <a:defRPr>
                <a:solidFill>
                  <a:schemeClr val="bg1"/>
                </a:solidFill>
              </a:defRPr>
            </a:lvl1pPr>
          </a:lstStyle>
          <a:p>
            <a:r>
              <a:rPr lang="en-GB" dirty="0"/>
              <a:t>Master title Arial Bold 44pt</a:t>
            </a:r>
          </a:p>
        </p:txBody>
      </p:sp>
      <p:sp>
        <p:nvSpPr>
          <p:cNvPr id="6" name="Content Placeholder 2">
            <a:extLst>
              <a:ext uri="{FF2B5EF4-FFF2-40B4-BE49-F238E27FC236}">
                <a16:creationId xmlns:a16="http://schemas.microsoft.com/office/drawing/2014/main" id="{735EB096-3730-09E6-5E70-6531C09EFDF8}"/>
              </a:ext>
            </a:extLst>
          </p:cNvPr>
          <p:cNvSpPr>
            <a:spLocks noGrp="1"/>
          </p:cNvSpPr>
          <p:nvPr>
            <p:ph idx="1" hasCustomPrompt="1"/>
          </p:nvPr>
        </p:nvSpPr>
        <p:spPr>
          <a:xfrm>
            <a:off x="464573" y="1288473"/>
            <a:ext cx="10515600" cy="4412432"/>
          </a:xfrm>
          <a:noFill/>
        </p:spPr>
        <p:txBody>
          <a:bodyPr/>
          <a:lstStyle>
            <a:lvl1pPr marL="0" indent="0">
              <a:buNone/>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Master text Arial 28pt</a:t>
            </a:r>
          </a:p>
          <a:p>
            <a:pPr lvl="1"/>
            <a:r>
              <a:rPr lang="en-GB" dirty="0"/>
              <a:t>Second level Arial 24pt</a:t>
            </a:r>
          </a:p>
          <a:p>
            <a:pPr lvl="2"/>
            <a:r>
              <a:rPr lang="en-GB" dirty="0"/>
              <a:t>Third level Arial 20pt</a:t>
            </a:r>
          </a:p>
          <a:p>
            <a:pPr lvl="3"/>
            <a:r>
              <a:rPr lang="en-GB" dirty="0"/>
              <a:t>Fourth level Arial 18pt</a:t>
            </a:r>
          </a:p>
          <a:p>
            <a:pPr lvl="4"/>
            <a:r>
              <a:rPr lang="en-GB" dirty="0"/>
              <a:t>Fifth level Arial 18pt</a:t>
            </a:r>
          </a:p>
        </p:txBody>
      </p:sp>
    </p:spTree>
    <p:extLst>
      <p:ext uri="{BB962C8B-B14F-4D97-AF65-F5344CB8AC3E}">
        <p14:creationId xmlns:p14="http://schemas.microsoft.com/office/powerpoint/2010/main" val="249429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ACB9610-F41E-4A95-B719-8A65211E30A6}"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48089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ACB9610-F41E-4A95-B719-8A65211E30A6}"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4093291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ACB9610-F41E-4A95-B719-8A65211E30A6}"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1744369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ACB9610-F41E-4A95-B719-8A65211E30A6}" type="datetimeFigureOut">
              <a:rPr lang="en-GB" smtClean="0"/>
              <a:t>16/07/2026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152693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ACB9610-F41E-4A95-B719-8A65211E30A6}" type="datetimeFigureOut">
              <a:rPr lang="en-GB" smtClean="0"/>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4251567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CB9610-F41E-4A95-B719-8A65211E30A6}" type="datetimeFigureOut">
              <a:rPr lang="en-GB" smtClean="0"/>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2300688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ACB9610-F41E-4A95-B719-8A65211E30A6}"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127254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ACB9610-F41E-4A95-B719-8A65211E30A6}"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DB5E17-DCB6-4A50-86CF-8E246492D34B}" type="slidenum">
              <a:rPr lang="en-GB" smtClean="0"/>
              <a:t>‹#›</a:t>
            </a:fld>
            <a:endParaRPr lang="en-GB"/>
          </a:p>
        </p:txBody>
      </p:sp>
    </p:spTree>
    <p:extLst>
      <p:ext uri="{BB962C8B-B14F-4D97-AF65-F5344CB8AC3E}">
        <p14:creationId xmlns:p14="http://schemas.microsoft.com/office/powerpoint/2010/main" val="2220457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CB9610-F41E-4A95-B719-8A65211E30A6}" type="datetimeFigureOut">
              <a:rPr lang="en-GB" smtClean="0"/>
              <a:t>16/07/2026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DB5E17-DCB6-4A50-86CF-8E246492D34B}" type="slidenum">
              <a:rPr lang="en-GB" smtClean="0"/>
              <a:t>‹#›</a:t>
            </a:fld>
            <a:endParaRPr lang="en-GB"/>
          </a:p>
        </p:txBody>
      </p:sp>
    </p:spTree>
    <p:extLst>
      <p:ext uri="{BB962C8B-B14F-4D97-AF65-F5344CB8AC3E}">
        <p14:creationId xmlns:p14="http://schemas.microsoft.com/office/powerpoint/2010/main" val="189724570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8AAAC394-0F94-BBEC-8A09-A2AD3F2204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Master title Arial Bold 44pt</a:t>
            </a:r>
          </a:p>
        </p:txBody>
      </p:sp>
      <p:sp>
        <p:nvSpPr>
          <p:cNvPr id="7" name="Text Placeholder 2">
            <a:extLst>
              <a:ext uri="{FF2B5EF4-FFF2-40B4-BE49-F238E27FC236}">
                <a16:creationId xmlns:a16="http://schemas.microsoft.com/office/drawing/2014/main" id="{5C8102D3-492B-ED5F-1D88-23E5D9B309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Master text Arial 28pt</a:t>
            </a:r>
          </a:p>
          <a:p>
            <a:pPr lvl="1"/>
            <a:r>
              <a:rPr lang="en-GB" dirty="0"/>
              <a:t>Second level Arial 24pt</a:t>
            </a:r>
          </a:p>
          <a:p>
            <a:pPr lvl="2"/>
            <a:r>
              <a:rPr lang="en-GB" dirty="0"/>
              <a:t>Third level Arial 20pt</a:t>
            </a:r>
          </a:p>
          <a:p>
            <a:pPr lvl="3"/>
            <a:r>
              <a:rPr lang="en-GB" dirty="0"/>
              <a:t>Fourth level Arial 18pt</a:t>
            </a:r>
          </a:p>
          <a:p>
            <a:pPr lvl="4"/>
            <a:r>
              <a:rPr lang="en-GB" dirty="0"/>
              <a:t>Fifth level Arial 18pt</a:t>
            </a:r>
          </a:p>
        </p:txBody>
      </p:sp>
    </p:spTree>
    <p:extLst>
      <p:ext uri="{BB962C8B-B14F-4D97-AF65-F5344CB8AC3E}">
        <p14:creationId xmlns:p14="http://schemas.microsoft.com/office/powerpoint/2010/main" val="360953710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Lst>
  <p:txStyles>
    <p:titleStyle>
      <a:lvl1pPr algn="l" defTabSz="914400" rtl="0" eaLnBrk="1" latinLnBrk="0" hangingPunct="1">
        <a:lnSpc>
          <a:spcPct val="90000"/>
        </a:lnSpc>
        <a:spcBef>
          <a:spcPct val="0"/>
        </a:spcBef>
        <a:buNone/>
        <a:defRPr sz="4400" b="1" kern="1200">
          <a:solidFill>
            <a:srgbClr val="135E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hyperlink" Target="https://www.northyorks.gov.uk/safeguarding-vulnerable-adults" TargetMode="External"/><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ynyy-northyorks.trixonline.co.uk/" TargetMode="External"/><Relationship Id="rId4" Type="http://schemas.openxmlformats.org/officeDocument/2006/relationships/hyperlink" Target="https://safeguardingadults.co.uk/working-with-adults/one-minute-guides-omg/raising-a-safeguarding-concer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hyperlink" Target="https://safeguardingadults.co.uk/wp-content/uploads/2021/06/Safeguarding-Podcast-full-episode.m4a" TargetMode="External"/><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hyperlink" Target="https://youtu.be/2Aef-d-Q8x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nysab@northyorsk.gov.u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hyperlink" Target="https://www.local.gov.uk/our-support/partners-care-and-health/safeguarding-resources" TargetMode="External"/><Relationship Id="rId3" Type="http://schemas.openxmlformats.org/officeDocument/2006/relationships/hyperlink" Target="https://safeguardingadults.co.uk/" TargetMode="External"/><Relationship Id="rId7" Type="http://schemas.openxmlformats.org/officeDocument/2006/relationships/hyperlink" Target="https://www.scie.org.uk/safeguarding/adult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ynyy-northyorks.trixonline.co.uk/" TargetMode="External"/><Relationship Id="rId11" Type="http://schemas.openxmlformats.org/officeDocument/2006/relationships/image" Target="../media/image7.png"/><Relationship Id="rId5" Type="http://schemas.openxmlformats.org/officeDocument/2006/relationships/hyperlink" Target="https://safeguardingadults.co.uk/working-with-adults/one-minute-guides-omg/" TargetMode="External"/><Relationship Id="rId10" Type="http://schemas.openxmlformats.org/officeDocument/2006/relationships/image" Target="../media/image6.png"/><Relationship Id="rId4" Type="http://schemas.openxmlformats.org/officeDocument/2006/relationships/hyperlink" Target="https://safeguardingadults.co.uk/learning-research/training-courses/" TargetMode="External"/><Relationship Id="rId9" Type="http://schemas.openxmlformats.org/officeDocument/2006/relationships/hyperlink" Target="https://www.anncrafttrust.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hyperlink" Target="https://safeguardingadults.co.uk/about-us/our-boar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safeguardingadults.co.uk/about-us/annual-report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afeguardingadults.co.uk/learning-research/nysab-learning/sar-polic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mailto:nysab@northyorks.gov.uk"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afeguardingadults.co.uk/learning-research/nysab-learn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01C811-0E3F-7873-17B6-E1AAD2E440D8}"/>
              </a:ext>
            </a:extLst>
          </p:cNvPr>
          <p:cNvSpPr>
            <a:spLocks noGrp="1"/>
          </p:cNvSpPr>
          <p:nvPr>
            <p:ph type="ctrTitle" hasCustomPrompt="1"/>
          </p:nvPr>
        </p:nvSpPr>
        <p:spPr>
          <a:xfrm>
            <a:off x="506355" y="2891790"/>
            <a:ext cx="9144000" cy="1402889"/>
          </a:xfrm>
        </p:spPr>
        <p:txBody>
          <a:bodyPr anchor="b">
            <a:normAutofit fontScale="90000"/>
          </a:bodyPr>
          <a:lstStyle>
            <a:lvl1pPr algn="l">
              <a:defRPr sz="4400">
                <a:solidFill>
                  <a:srgbClr val="135E9E"/>
                </a:solidFill>
              </a:defRPr>
            </a:lvl1pPr>
          </a:lstStyle>
          <a:p>
            <a:pPr>
              <a:spcAft>
                <a:spcPts val="600"/>
              </a:spcAft>
            </a:pPr>
            <a:r>
              <a:rPr lang="en-US" dirty="0">
                <a:solidFill>
                  <a:schemeClr val="tx2">
                    <a:lumMod val="75000"/>
                    <a:lumOff val="25000"/>
                  </a:schemeClr>
                </a:solidFill>
              </a:rPr>
              <a:t>All about the North Yorkshire Safeguarding Adults Board (NYSAB)</a:t>
            </a:r>
          </a:p>
        </p:txBody>
      </p:sp>
      <p:pic>
        <p:nvPicPr>
          <p:cNvPr id="3" name="Picture 2">
            <a:extLst>
              <a:ext uri="{FF2B5EF4-FFF2-40B4-BE49-F238E27FC236}">
                <a16:creationId xmlns:a16="http://schemas.microsoft.com/office/drawing/2014/main" id="{B455E911-EA9F-24A6-6C54-A6264FDC1EC3}"/>
              </a:ext>
            </a:extLst>
          </p:cNvPr>
          <p:cNvPicPr>
            <a:picLocks noChangeAspect="1"/>
          </p:cNvPicPr>
          <p:nvPr/>
        </p:nvPicPr>
        <p:blipFill rotWithShape="1">
          <a:blip r:embed="rId2">
            <a:alphaModFix amt="66000"/>
          </a:blip>
          <a:srcRect t="4999"/>
          <a:stretch/>
        </p:blipFill>
        <p:spPr>
          <a:xfrm>
            <a:off x="0" y="5082893"/>
            <a:ext cx="12242359" cy="877426"/>
          </a:xfrm>
          <a:prstGeom prst="rect">
            <a:avLst/>
          </a:prstGeom>
        </p:spPr>
      </p:pic>
    </p:spTree>
    <p:extLst>
      <p:ext uri="{BB962C8B-B14F-4D97-AF65-F5344CB8AC3E}">
        <p14:creationId xmlns:p14="http://schemas.microsoft.com/office/powerpoint/2010/main" val="3098442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3" name="Picture 2">
            <a:extLst>
              <a:ext uri="{FF2B5EF4-FFF2-40B4-BE49-F238E27FC236}">
                <a16:creationId xmlns:a16="http://schemas.microsoft.com/office/drawing/2014/main" id="{9A644A0F-FF70-3207-4A1A-7A5DD332FE25}"/>
              </a:ext>
            </a:extLst>
          </p:cNvPr>
          <p:cNvPicPr>
            <a:picLocks noChangeAspect="1"/>
          </p:cNvPicPr>
          <p:nvPr/>
        </p:nvPicPr>
        <p:blipFill rotWithShape="1">
          <a:blip r:embed="rId3">
            <a:alphaModFix amt="66000"/>
          </a:blip>
          <a:srcRect t="4999"/>
          <a:stretch/>
        </p:blipFill>
        <p:spPr>
          <a:xfrm>
            <a:off x="-25180" y="6017116"/>
            <a:ext cx="12242359" cy="877426"/>
          </a:xfrm>
          <a:prstGeom prst="rect">
            <a:avLst/>
          </a:prstGeom>
        </p:spPr>
      </p:pic>
      <p:pic>
        <p:nvPicPr>
          <p:cNvPr id="8" name="Picture 7" descr="A diagram of a company structure&#10;&#10;AI-generated content may be incorrect.">
            <a:extLst>
              <a:ext uri="{FF2B5EF4-FFF2-40B4-BE49-F238E27FC236}">
                <a16:creationId xmlns:a16="http://schemas.microsoft.com/office/drawing/2014/main" id="{C12CF796-C7E0-5476-5655-434751F38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977" y="156450"/>
            <a:ext cx="10806526" cy="5906842"/>
          </a:xfrm>
          <a:prstGeom prst="rect">
            <a:avLst/>
          </a:prstGeom>
        </p:spPr>
      </p:pic>
      <p:pic>
        <p:nvPicPr>
          <p:cNvPr id="6" name="Picture 5">
            <a:extLst>
              <a:ext uri="{FF2B5EF4-FFF2-40B4-BE49-F238E27FC236}">
                <a16:creationId xmlns:a16="http://schemas.microsoft.com/office/drawing/2014/main" id="{96F2DBC5-828D-0F21-6569-CC311D8D6C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1893965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NYSAB Business Unit Support</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91444" y="889991"/>
            <a:ext cx="6828000" cy="4401205"/>
          </a:xfrm>
          <a:prstGeom prst="rect">
            <a:avLst/>
          </a:prstGeom>
        </p:spPr>
        <p:txBody>
          <a:bodyPr wrap="square">
            <a:spAutoFit/>
          </a:bodyPr>
          <a:lstStyle/>
          <a:p>
            <a:pPr marL="285750" indent="-285750" defTabSz="251460" fontAlgn="base">
              <a:buFont typeface="Arial" panose="020B0604020202020204" pitchFamily="34" charset="0"/>
              <a:buChar char="•"/>
            </a:pPr>
            <a:r>
              <a:rPr lang="en-US" sz="2000" b="1" dirty="0">
                <a:solidFill>
                  <a:schemeClr val="accent1">
                    <a:lumMod val="75000"/>
                  </a:schemeClr>
                </a:solidFill>
                <a:latin typeface="Arial" panose="020B0604020202020204" pitchFamily="34" charset="0"/>
                <a:cs typeface="Arial" panose="020B0604020202020204" pitchFamily="34" charset="0"/>
              </a:rPr>
              <a:t>Adrian Green - Independent Chair</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Sally Lichfield, NYSAB Manager</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Sarah Abram, Deputy NYSAB Manager</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Janice Foxton, Safeguarding Governance Assistant </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Hollie Townsend, NYSAB Communications </a:t>
            </a:r>
          </a:p>
          <a:p>
            <a:pPr marL="285750" indent="-285750" defTabSz="251460" fontAlgn="base">
              <a:buFont typeface="Arial" panose="020B0604020202020204" pitchFamily="34" charset="0"/>
              <a:buChar char="•"/>
            </a:pPr>
            <a:endParaRPr lang="en-US" sz="2000" dirty="0">
              <a:solidFill>
                <a:schemeClr val="accent1">
                  <a:lumMod val="75000"/>
                </a:schemeClr>
              </a:solidFill>
              <a:latin typeface="Arial" panose="020B0604020202020204" pitchFamily="34" charset="0"/>
              <a:cs typeface="Arial" panose="020B0604020202020204" pitchFamily="34" charset="0"/>
            </a:endParaRPr>
          </a:p>
          <a:p>
            <a:pPr marL="285750" indent="-285750" defTabSz="251460" fontAlgn="base">
              <a:buFont typeface="Arial" panose="020B0604020202020204" pitchFamily="34" charset="0"/>
              <a:buChar char="•"/>
            </a:pPr>
            <a:r>
              <a:rPr lang="en-US" sz="2000" u="sng" dirty="0">
                <a:solidFill>
                  <a:schemeClr val="accent1">
                    <a:lumMod val="75000"/>
                  </a:schemeClr>
                </a:solidFill>
                <a:latin typeface="Arial" panose="020B0604020202020204" pitchFamily="34" charset="0"/>
                <a:cs typeface="Arial" panose="020B0604020202020204" pitchFamily="34" charset="0"/>
              </a:rPr>
              <a:t>SAR Learning:</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Rachel Craig, </a:t>
            </a:r>
            <a:r>
              <a:rPr lang="en-GB" sz="2000" dirty="0">
                <a:solidFill>
                  <a:schemeClr val="accent1">
                    <a:lumMod val="75000"/>
                  </a:schemeClr>
                </a:solidFill>
                <a:latin typeface="Arial" panose="020B0604020202020204" pitchFamily="34" charset="0"/>
                <a:cs typeface="Arial" panose="020B0604020202020204" pitchFamily="34" charset="0"/>
              </a:rPr>
              <a:t>Learning and Improvement Officer</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Rachael Jennings, </a:t>
            </a:r>
            <a:r>
              <a:rPr lang="en-GB" sz="2000" dirty="0">
                <a:solidFill>
                  <a:schemeClr val="accent1">
                    <a:lumMod val="75000"/>
                  </a:schemeClr>
                </a:solidFill>
                <a:latin typeface="Arial" panose="020B0604020202020204" pitchFamily="34" charset="0"/>
                <a:cs typeface="Arial" panose="020B0604020202020204" pitchFamily="34" charset="0"/>
              </a:rPr>
              <a:t>Learning and Improvement Officer</a:t>
            </a:r>
            <a:endParaRPr lang="en-US" sz="2000" dirty="0">
              <a:solidFill>
                <a:schemeClr val="accent1">
                  <a:lumMod val="75000"/>
                </a:schemeClr>
              </a:solidFill>
              <a:latin typeface="Arial" panose="020B0604020202020204" pitchFamily="34" charset="0"/>
              <a:cs typeface="Arial" panose="020B0604020202020204" pitchFamily="34" charset="0"/>
            </a:endParaRP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Hannah Brown, Review and Improvement Officer</a:t>
            </a:r>
          </a:p>
          <a:p>
            <a:pPr marL="285750" indent="-285750" defTabSz="251460" fontAlgn="base">
              <a:buFont typeface="Arial" panose="020B0604020202020204" pitchFamily="34" charset="0"/>
              <a:buChar char="•"/>
            </a:pPr>
            <a:endParaRPr lang="en-US" sz="2000" dirty="0">
              <a:solidFill>
                <a:schemeClr val="accent1">
                  <a:lumMod val="75000"/>
                </a:schemeClr>
              </a:solidFill>
              <a:latin typeface="Arial" panose="020B0604020202020204" pitchFamily="34" charset="0"/>
              <a:cs typeface="Arial" panose="020B0604020202020204" pitchFamily="34" charset="0"/>
            </a:endParaRPr>
          </a:p>
          <a:p>
            <a:pPr marL="285750" indent="-285750" defTabSz="251460" fontAlgn="base">
              <a:buFont typeface="Arial" panose="020B0604020202020204" pitchFamily="34" charset="0"/>
              <a:buChar char="•"/>
            </a:pPr>
            <a:r>
              <a:rPr lang="en-US" sz="2000" u="sng" dirty="0">
                <a:solidFill>
                  <a:schemeClr val="accent1">
                    <a:lumMod val="75000"/>
                  </a:schemeClr>
                </a:solidFill>
                <a:latin typeface="Arial" panose="020B0604020202020204" pitchFamily="34" charset="0"/>
                <a:cs typeface="Arial" panose="020B0604020202020204" pitchFamily="34" charset="0"/>
              </a:rPr>
              <a:t>NYSAB Engagement </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Erin Outram, Involvement Manager </a:t>
            </a:r>
          </a:p>
          <a:p>
            <a:pPr marL="285750" indent="-285750" defTabSz="251460" fontAlgn="base">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Ania Deputat, Involvement Officer</a:t>
            </a:r>
          </a:p>
        </p:txBody>
      </p:sp>
      <p:pic>
        <p:nvPicPr>
          <p:cNvPr id="3" name="Picture 2">
            <a:extLst>
              <a:ext uri="{FF2B5EF4-FFF2-40B4-BE49-F238E27FC236}">
                <a16:creationId xmlns:a16="http://schemas.microsoft.com/office/drawing/2014/main" id="{9A644A0F-FF70-3207-4A1A-7A5DD332FE25}"/>
              </a:ext>
            </a:extLst>
          </p:cNvPr>
          <p:cNvPicPr>
            <a:picLocks noChangeAspect="1"/>
          </p:cNvPicPr>
          <p:nvPr/>
        </p:nvPicPr>
        <p:blipFill rotWithShape="1">
          <a:blip r:embed="rId3">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27137DC9-6468-B7C7-F740-AAC71FB6D28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19004B3B-DD07-7BE6-FC46-47B06A75AC7E}"/>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D405223B-7D6E-7692-7428-D15D7E976D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1478156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Raising a Safeguarding Concern</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4877390" y="529445"/>
            <a:ext cx="7125735" cy="4893647"/>
          </a:xfrm>
          <a:prstGeom prst="rect">
            <a:avLst/>
          </a:prstGeom>
        </p:spPr>
        <p:txBody>
          <a:bodyPr wrap="square">
            <a:spAutoFit/>
          </a:bodyPr>
          <a:lstStyle/>
          <a:p>
            <a:pPr marL="285750" indent="-285750" algn="ctr">
              <a:buFont typeface="Arial" panose="020B0604020202020204" pitchFamily="34" charset="0"/>
              <a:buChar char="•"/>
            </a:pPr>
            <a:r>
              <a:rPr lang="en-US" sz="2000" b="1" dirty="0">
                <a:solidFill>
                  <a:schemeClr val="accent1">
                    <a:lumMod val="75000"/>
                  </a:schemeClr>
                </a:solidFill>
                <a:latin typeface="Arial" panose="020B0604020202020204" pitchFamily="34" charset="0"/>
                <a:cs typeface="Arial" panose="020B0604020202020204" pitchFamily="34" charset="0"/>
              </a:rPr>
              <a:t>It is really important any safeguarding concerns are reported to NYC and not to the NYSAB. </a:t>
            </a:r>
          </a:p>
          <a:p>
            <a:endParaRPr lang="en-US" sz="2000" b="1"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Information on raising a concern, including the raising a concern form for professionals, can be found on the NYC website: </a:t>
            </a:r>
            <a:r>
              <a:rPr lang="en-GB" sz="2000" b="1" dirty="0">
                <a:solidFill>
                  <a:schemeClr val="accent1">
                    <a:lumMod val="75000"/>
                  </a:schemeClr>
                </a:solidFill>
                <a:latin typeface="Arial" panose="020B0604020202020204" pitchFamily="34" charset="0"/>
                <a:cs typeface="Arial" panose="020B0604020202020204" pitchFamily="34" charset="0"/>
                <a:hlinkClick r:id="rId3"/>
              </a:rPr>
              <a:t>Safeguarding vulnerable adults | North Yorkshire County Council</a:t>
            </a:r>
            <a:endParaRPr lang="en-GB" sz="2000" b="1" dirty="0">
              <a:solidFill>
                <a:schemeClr val="accent1">
                  <a:lumMod val="75000"/>
                </a:schemeClr>
              </a:solidFill>
              <a:latin typeface="Arial" panose="020B0604020202020204" pitchFamily="34" charset="0"/>
              <a:cs typeface="Arial" panose="020B0604020202020204" pitchFamily="34" charset="0"/>
            </a:endParaRPr>
          </a:p>
          <a:p>
            <a:endParaRPr lang="en-US" sz="20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solidFill>
                  <a:schemeClr val="accent1">
                    <a:lumMod val="75000"/>
                  </a:schemeClr>
                </a:solidFill>
                <a:latin typeface="Arial" panose="020B0604020202020204" pitchFamily="34" charset="0"/>
                <a:cs typeface="Arial" panose="020B0604020202020204" pitchFamily="34" charset="0"/>
              </a:rPr>
              <a:t>This guide also gives an overview: </a:t>
            </a:r>
            <a:r>
              <a:rPr lang="en-GB" sz="2000" b="1" dirty="0">
                <a:solidFill>
                  <a:schemeClr val="accent1">
                    <a:lumMod val="75000"/>
                  </a:schemeClr>
                </a:solidFill>
                <a:latin typeface="Arial" panose="020B0604020202020204" pitchFamily="34" charset="0"/>
                <a:cs typeface="Arial" panose="020B0604020202020204" pitchFamily="34" charset="0"/>
                <a:hlinkClick r:id="rId4"/>
              </a:rPr>
              <a:t>Raising a safeguarding concern</a:t>
            </a:r>
            <a:r>
              <a:rPr lang="en-US" sz="2000" b="1" dirty="0">
                <a:solidFill>
                  <a:schemeClr val="accent1">
                    <a:lumMod val="75000"/>
                  </a:schemeClr>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sz="20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accent1">
                    <a:lumMod val="75000"/>
                  </a:schemeClr>
                </a:solidFill>
                <a:latin typeface="Arial" panose="020B0604020202020204" pitchFamily="34" charset="0"/>
                <a:cs typeface="Arial" panose="020B0604020202020204" pitchFamily="34" charset="0"/>
              </a:rPr>
              <a:t>Polices and Procedures:</a:t>
            </a:r>
          </a:p>
          <a:p>
            <a:pPr marL="742950" lvl="1" indent="-285750">
              <a:buFont typeface="Arial" panose="020B0604020202020204" pitchFamily="34" charset="0"/>
              <a:buChar char="•"/>
            </a:pPr>
            <a:r>
              <a:rPr lang="en-GB" dirty="0">
                <a:solidFill>
                  <a:schemeClr val="accent1">
                    <a:lumMod val="75000"/>
                  </a:schemeClr>
                </a:solidFill>
                <a:latin typeface="Arial" panose="020B0604020202020204" pitchFamily="34" charset="0"/>
                <a:cs typeface="Arial" panose="020B0604020202020204" pitchFamily="34" charset="0"/>
              </a:rPr>
              <a:t>Safeguarding Adults Multi-Agency Policy and Procedures (West Yorkshire, North Yorkshire and the City of York): </a:t>
            </a:r>
            <a:r>
              <a:rPr lang="en-GB" b="1" dirty="0">
                <a:solidFill>
                  <a:srgbClr val="7030A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Joint Multi-Agency Safeguarding Adults Policy and Procedures</a:t>
            </a:r>
            <a:endParaRPr lang="en-GB" b="1" dirty="0">
              <a:solidFill>
                <a:srgbClr val="7030A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670E1EB-21FB-CE36-39C6-2E9CA42A5FDC}"/>
              </a:ext>
            </a:extLst>
          </p:cNvPr>
          <p:cNvPicPr>
            <a:picLocks noChangeAspect="1"/>
          </p:cNvPicPr>
          <p:nvPr/>
        </p:nvPicPr>
        <p:blipFill rotWithShape="1">
          <a:blip r:embed="rId6">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346E6805-854C-80B4-EB20-689391E055F7}"/>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BF366E3F-99B8-D9FB-C285-790C8D0004C0}"/>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20321943-B072-8903-ADCF-355999863F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396683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Safeguarding Week</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4846319" y="430740"/>
            <a:ext cx="7156806" cy="5355312"/>
          </a:xfrm>
          <a:prstGeom prst="rect">
            <a:avLst/>
          </a:prstGeom>
        </p:spPr>
        <p:txBody>
          <a:bodyPr wrap="square">
            <a:spAutoFit/>
          </a:bodyPr>
          <a:lstStyle/>
          <a:p>
            <a:pPr marL="257168" indent="-257168">
              <a:buFont typeface="Arial" panose="020B0604020202020204" pitchFamily="34" charset="0"/>
              <a:buChar char="•"/>
            </a:pPr>
            <a:r>
              <a:rPr lang="en-GB" dirty="0">
                <a:solidFill>
                  <a:schemeClr val="accent1">
                    <a:lumMod val="75000"/>
                  </a:schemeClr>
                </a:solidFill>
                <a:latin typeface="Arial" panose="020B0604020202020204" pitchFamily="34" charset="0"/>
              </a:rPr>
              <a:t>Yearly in June, Safeguarding Adults Boards, Children’s Safeguarding Partnerships, and Community Safety Partnerships across North Yorkshire, City of York and East Riding come together to put together Safeguarding Week.</a:t>
            </a:r>
          </a:p>
          <a:p>
            <a:pPr marL="257168" indent="-257168">
              <a:buFont typeface="Arial" panose="020B0604020202020204" pitchFamily="34" charset="0"/>
              <a:buChar char="•"/>
            </a:pPr>
            <a:endParaRPr lang="en-GB"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dirty="0">
                <a:solidFill>
                  <a:schemeClr val="accent1">
                    <a:lumMod val="75000"/>
                  </a:schemeClr>
                </a:solidFill>
                <a:latin typeface="Arial" panose="020B0604020202020204" pitchFamily="34" charset="0"/>
              </a:rPr>
              <a:t>The key message of the week is that ‘</a:t>
            </a:r>
            <a:r>
              <a:rPr lang="en-GB" b="1" dirty="0">
                <a:solidFill>
                  <a:schemeClr val="accent1">
                    <a:lumMod val="75000"/>
                  </a:schemeClr>
                </a:solidFill>
                <a:latin typeface="Arial" panose="020B0604020202020204" pitchFamily="34" charset="0"/>
              </a:rPr>
              <a:t>Safeguarding is everybody’s business’</a:t>
            </a:r>
          </a:p>
          <a:p>
            <a:pPr marL="257168" indent="-257168">
              <a:buFont typeface="Arial" panose="020B0604020202020204" pitchFamily="34" charset="0"/>
              <a:buChar char="•"/>
            </a:pPr>
            <a:endParaRPr lang="en-US" b="1" dirty="0">
              <a:solidFill>
                <a:schemeClr val="accent1">
                  <a:lumMod val="75000"/>
                </a:schemeClr>
              </a:solidFill>
            </a:endParaRPr>
          </a:p>
          <a:p>
            <a:pPr marL="257168" indent="-257168">
              <a:buFont typeface="Arial" panose="020B0604020202020204" pitchFamily="34" charset="0"/>
              <a:buChar char="•"/>
            </a:pPr>
            <a:r>
              <a:rPr lang="en-GB" dirty="0">
                <a:solidFill>
                  <a:schemeClr val="accent1">
                    <a:lumMod val="75000"/>
                  </a:schemeClr>
                </a:solidFill>
                <a:latin typeface="Arial" panose="020B0604020202020204" pitchFamily="34" charset="0"/>
              </a:rPr>
              <a:t>Developed for both professional and public audiences, sessions are designed to stimulate discussion and share best practice.</a:t>
            </a:r>
          </a:p>
          <a:p>
            <a:pPr marL="257168" indent="-257168">
              <a:buFont typeface="Arial" panose="020B0604020202020204" pitchFamily="34" charset="0"/>
              <a:buChar char="•"/>
            </a:pPr>
            <a:r>
              <a:rPr lang="en-GB" dirty="0">
                <a:solidFill>
                  <a:schemeClr val="accent1">
                    <a:lumMod val="75000"/>
                  </a:schemeClr>
                </a:solidFill>
                <a:latin typeface="Arial" panose="020B0604020202020204" pitchFamily="34" charset="0"/>
              </a:rPr>
              <a:t>Themes and topics are led by current and emerging themes. In the past this has included </a:t>
            </a:r>
            <a:r>
              <a:rPr lang="en-GB" b="1" dirty="0">
                <a:solidFill>
                  <a:schemeClr val="accent1">
                    <a:lumMod val="75000"/>
                  </a:schemeClr>
                </a:solidFill>
                <a:latin typeface="Arial" panose="020B0604020202020204" pitchFamily="34" charset="0"/>
              </a:rPr>
              <a:t>domestic abuse</a:t>
            </a:r>
            <a:r>
              <a:rPr lang="en-GB" dirty="0">
                <a:solidFill>
                  <a:schemeClr val="accent1">
                    <a:lumMod val="75000"/>
                  </a:schemeClr>
                </a:solidFill>
                <a:latin typeface="Arial" panose="020B0604020202020204" pitchFamily="34" charset="0"/>
              </a:rPr>
              <a:t>, </a:t>
            </a:r>
            <a:r>
              <a:rPr lang="en-GB" b="1" dirty="0">
                <a:solidFill>
                  <a:schemeClr val="accent1">
                    <a:lumMod val="75000"/>
                  </a:schemeClr>
                </a:solidFill>
                <a:latin typeface="Arial" panose="020B0604020202020204" pitchFamily="34" charset="0"/>
              </a:rPr>
              <a:t>financial fraud and scamming</a:t>
            </a:r>
            <a:r>
              <a:rPr lang="en-GB" dirty="0">
                <a:solidFill>
                  <a:schemeClr val="accent1">
                    <a:lumMod val="75000"/>
                  </a:schemeClr>
                </a:solidFill>
                <a:latin typeface="Arial" panose="020B0604020202020204" pitchFamily="34" charset="0"/>
              </a:rPr>
              <a:t>, </a:t>
            </a:r>
            <a:r>
              <a:rPr lang="en-GB" b="1" dirty="0">
                <a:solidFill>
                  <a:schemeClr val="accent1">
                    <a:lumMod val="75000"/>
                  </a:schemeClr>
                </a:solidFill>
                <a:latin typeface="Arial" panose="020B0604020202020204" pitchFamily="34" charset="0"/>
              </a:rPr>
              <a:t>staying safe online, exploitation</a:t>
            </a:r>
            <a:r>
              <a:rPr lang="en-GB" dirty="0">
                <a:solidFill>
                  <a:schemeClr val="accent1">
                    <a:lumMod val="75000"/>
                  </a:schemeClr>
                </a:solidFill>
                <a:latin typeface="Arial" panose="020B0604020202020204" pitchFamily="34" charset="0"/>
              </a:rPr>
              <a:t>, </a:t>
            </a:r>
            <a:r>
              <a:rPr lang="en-GB" b="1" dirty="0">
                <a:solidFill>
                  <a:schemeClr val="accent1">
                    <a:lumMod val="75000"/>
                  </a:schemeClr>
                </a:solidFill>
                <a:latin typeface="Arial" panose="020B0604020202020204" pitchFamily="34" charset="0"/>
              </a:rPr>
              <a:t>mental capacity, homelessness, and self-neglect.</a:t>
            </a:r>
          </a:p>
          <a:p>
            <a:pPr marL="257168" indent="-257168">
              <a:buFont typeface="Arial" panose="020B0604020202020204" pitchFamily="34" charset="0"/>
              <a:buChar char="•"/>
            </a:pPr>
            <a:endParaRPr lang="en-GB"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dirty="0">
                <a:solidFill>
                  <a:schemeClr val="accent1">
                    <a:lumMod val="75000"/>
                  </a:schemeClr>
                </a:solidFill>
                <a:latin typeface="Arial" panose="020B0604020202020204" pitchFamily="34" charset="0"/>
              </a:rPr>
              <a:t>Public-facing sessions are also held locally to raise awareness</a:t>
            </a:r>
          </a:p>
          <a:p>
            <a:pPr marL="257168" indent="-257168">
              <a:buFont typeface="Arial" panose="020B0604020202020204" pitchFamily="34" charset="0"/>
              <a:buChar char="•"/>
            </a:pPr>
            <a:endParaRPr lang="en-GB"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dirty="0">
                <a:solidFill>
                  <a:schemeClr val="accent1">
                    <a:lumMod val="75000"/>
                  </a:schemeClr>
                </a:solidFill>
                <a:latin typeface="Arial" panose="020B0604020202020204" pitchFamily="34" charset="0"/>
              </a:rPr>
              <a:t>We also get involved in </a:t>
            </a:r>
            <a:r>
              <a:rPr lang="en-GB" b="1" dirty="0">
                <a:solidFill>
                  <a:schemeClr val="accent1">
                    <a:lumMod val="75000"/>
                  </a:schemeClr>
                </a:solidFill>
                <a:latin typeface="Arial" panose="020B0604020202020204" pitchFamily="34" charset="0"/>
              </a:rPr>
              <a:t>National Adult Safeguarding Week </a:t>
            </a:r>
            <a:r>
              <a:rPr lang="en-GB" dirty="0">
                <a:solidFill>
                  <a:schemeClr val="accent1">
                    <a:lumMod val="75000"/>
                  </a:schemeClr>
                </a:solidFill>
                <a:latin typeface="Arial" panose="020B0604020202020204" pitchFamily="34" charset="0"/>
              </a:rPr>
              <a:t>in November. </a:t>
            </a:r>
          </a:p>
        </p:txBody>
      </p:sp>
      <p:pic>
        <p:nvPicPr>
          <p:cNvPr id="3" name="Picture 2">
            <a:extLst>
              <a:ext uri="{FF2B5EF4-FFF2-40B4-BE49-F238E27FC236}">
                <a16:creationId xmlns:a16="http://schemas.microsoft.com/office/drawing/2014/main" id="{587A6C4D-9051-E17B-179C-46A4D9B7D749}"/>
              </a:ext>
            </a:extLst>
          </p:cNvPr>
          <p:cNvPicPr>
            <a:picLocks noChangeAspect="1"/>
          </p:cNvPicPr>
          <p:nvPr/>
        </p:nvPicPr>
        <p:blipFill rotWithShape="1">
          <a:blip r:embed="rId3">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4EC72341-E4A8-D135-AFB4-00ACD260C98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E1021701-17A7-07B0-036B-46824BE2DC13}"/>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1829EB66-DEBB-1611-00E8-BCBB71180F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1905669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Safeguarding Engagement – People with Lived or Living Experience </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4043399" y="620140"/>
            <a:ext cx="7876045" cy="5232202"/>
          </a:xfrm>
          <a:prstGeom prst="rect">
            <a:avLst/>
          </a:prstGeom>
        </p:spPr>
        <p:txBody>
          <a:bodyPr wrap="square">
            <a:spAutoFit/>
          </a:bodyPr>
          <a:lstStyle/>
          <a:p>
            <a:pPr marL="257168" indent="-257168">
              <a:buFont typeface="Arial" panose="020B0604020202020204" pitchFamily="34" charset="0"/>
              <a:buChar char="•"/>
            </a:pPr>
            <a:r>
              <a:rPr lang="en-GB" sz="2000" b="1" dirty="0">
                <a:solidFill>
                  <a:schemeClr val="accent1">
                    <a:lumMod val="75000"/>
                  </a:schemeClr>
                </a:solidFill>
                <a:latin typeface="Arial" panose="020B0604020202020204" pitchFamily="34" charset="0"/>
              </a:rPr>
              <a:t>Our Keeping Safe Champion! </a:t>
            </a:r>
          </a:p>
          <a:p>
            <a:pPr marL="257168" indent="-257168">
              <a:buFont typeface="Arial" panose="020B0604020202020204" pitchFamily="34" charset="0"/>
              <a:buChar char="•"/>
            </a:pPr>
            <a:endParaRPr lang="en-GB" sz="2000"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sz="2000" dirty="0">
                <a:solidFill>
                  <a:schemeClr val="accent1">
                    <a:lumMod val="75000"/>
                  </a:schemeClr>
                </a:solidFill>
                <a:latin typeface="Arial" panose="020B0604020202020204" pitchFamily="34" charset="0"/>
              </a:rPr>
              <a:t>Sam works with our Involvement team                                         and the board to raise awareness about </a:t>
            </a:r>
          </a:p>
          <a:p>
            <a:r>
              <a:rPr lang="en-GB" sz="2000" dirty="0">
                <a:solidFill>
                  <a:schemeClr val="accent1">
                    <a:lumMod val="75000"/>
                  </a:schemeClr>
                </a:solidFill>
                <a:latin typeface="Arial" panose="020B0604020202020204" pitchFamily="34" charset="0"/>
              </a:rPr>
              <a:t>keeping safe, important safeguarding topics </a:t>
            </a:r>
          </a:p>
          <a:p>
            <a:r>
              <a:rPr lang="en-GB" sz="2000" dirty="0">
                <a:solidFill>
                  <a:schemeClr val="accent1">
                    <a:lumMod val="75000"/>
                  </a:schemeClr>
                </a:solidFill>
                <a:latin typeface="Arial" panose="020B0604020202020204" pitchFamily="34" charset="0"/>
              </a:rPr>
              <a:t>and promote the keeping safe resources.</a:t>
            </a:r>
          </a:p>
          <a:p>
            <a:endParaRPr lang="en-GB" sz="2000"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sz="2000" dirty="0">
                <a:solidFill>
                  <a:schemeClr val="accent1">
                    <a:lumMod val="75000"/>
                  </a:schemeClr>
                </a:solidFill>
                <a:latin typeface="Arial" panose="020B0604020202020204" pitchFamily="34" charset="0"/>
              </a:rPr>
              <a:t>Co-produced safeguarding podcast – </a:t>
            </a:r>
          </a:p>
          <a:p>
            <a:r>
              <a:rPr lang="en-GB" sz="2000" dirty="0">
                <a:solidFill>
                  <a:schemeClr val="accent1">
                    <a:lumMod val="75000"/>
                  </a:schemeClr>
                </a:solidFill>
                <a:latin typeface="Arial" panose="020B0604020202020204" pitchFamily="34" charset="0"/>
              </a:rPr>
              <a:t>Sam </a:t>
            </a:r>
            <a:r>
              <a:rPr lang="en-GB" sz="2000" dirty="0" err="1">
                <a:solidFill>
                  <a:schemeClr val="accent1">
                    <a:lumMod val="75000"/>
                  </a:schemeClr>
                </a:solidFill>
                <a:latin typeface="Arial" panose="020B0604020202020204" pitchFamily="34" charset="0"/>
              </a:rPr>
              <a:t>Suttar</a:t>
            </a:r>
            <a:r>
              <a:rPr lang="en-GB" sz="2000" dirty="0">
                <a:solidFill>
                  <a:schemeClr val="accent1">
                    <a:lumMod val="75000"/>
                  </a:schemeClr>
                </a:solidFill>
                <a:latin typeface="Arial" panose="020B0604020202020204" pitchFamily="34" charset="0"/>
              </a:rPr>
              <a:t> and Laura Watson:</a:t>
            </a:r>
          </a:p>
          <a:p>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https://safeguardingadults.co.uk/wp-content/uploads/2021/06/Safeguarding-Podcast-full-episode.m4a</a:t>
            </a: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chemeClr val="accent1">
                    <a:lumMod val="75000"/>
                  </a:schemeClr>
                </a:solidFill>
                <a:latin typeface="Arial" panose="020B0604020202020204" pitchFamily="34" charset="0"/>
              </a:rPr>
              <a:t>Co-produced Mental Capacity Act (MCA) video and resources following recommendations from the NYSAB: </a:t>
            </a:r>
            <a:r>
              <a:rPr lang="en-GB" u="sng" kern="100"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https://youtu.be/2Aef-d-Q8xE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57168" indent="-257168">
              <a:buFont typeface="Arial" panose="020B0604020202020204" pitchFamily="34" charset="0"/>
              <a:buChar char="•"/>
            </a:pPr>
            <a:r>
              <a:rPr lang="en-GB" sz="2000" dirty="0">
                <a:solidFill>
                  <a:schemeClr val="accent1">
                    <a:lumMod val="75000"/>
                  </a:schemeClr>
                </a:solidFill>
                <a:latin typeface="Arial" panose="020B0604020202020204" pitchFamily="34" charset="0"/>
              </a:rPr>
              <a:t>We have plans to expand lived experience involvement into other areas, e.g. Mental Health, rough sleeping, suicide prevention via a “Friends of the Board” programme</a:t>
            </a:r>
          </a:p>
        </p:txBody>
      </p:sp>
      <p:pic>
        <p:nvPicPr>
          <p:cNvPr id="3" name="Picture 2">
            <a:extLst>
              <a:ext uri="{FF2B5EF4-FFF2-40B4-BE49-F238E27FC236}">
                <a16:creationId xmlns:a16="http://schemas.microsoft.com/office/drawing/2014/main" id="{587A6C4D-9051-E17B-179C-46A4D9B7D749}"/>
              </a:ext>
            </a:extLst>
          </p:cNvPr>
          <p:cNvPicPr>
            <a:picLocks noChangeAspect="1"/>
          </p:cNvPicPr>
          <p:nvPr/>
        </p:nvPicPr>
        <p:blipFill rotWithShape="1">
          <a:blip r:embed="rId5">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4EC72341-E4A8-D135-AFB4-00ACD260C98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E1021701-17A7-07B0-036B-46824BE2DC13}"/>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6" name="Picture 5">
            <a:extLst>
              <a:ext uri="{FF2B5EF4-FFF2-40B4-BE49-F238E27FC236}">
                <a16:creationId xmlns:a16="http://schemas.microsoft.com/office/drawing/2014/main" id="{27BEB9F3-8D34-F0AD-D6E2-C0BDC2F0BCEE}"/>
              </a:ext>
            </a:extLst>
          </p:cNvPr>
          <p:cNvPicPr>
            <a:picLocks noChangeAspect="1"/>
          </p:cNvPicPr>
          <p:nvPr/>
        </p:nvPicPr>
        <p:blipFill rotWithShape="1">
          <a:blip r:embed="rId6"/>
          <a:srcRect l="9871" t="17666" r="13410"/>
          <a:stretch/>
        </p:blipFill>
        <p:spPr>
          <a:xfrm>
            <a:off x="9157252" y="96210"/>
            <a:ext cx="2529493" cy="3250524"/>
          </a:xfrm>
          <a:prstGeom prst="rect">
            <a:avLst/>
          </a:prstGeom>
        </p:spPr>
      </p:pic>
      <p:pic>
        <p:nvPicPr>
          <p:cNvPr id="10" name="Picture 9">
            <a:extLst>
              <a:ext uri="{FF2B5EF4-FFF2-40B4-BE49-F238E27FC236}">
                <a16:creationId xmlns:a16="http://schemas.microsoft.com/office/drawing/2014/main" id="{00E8375B-2F3E-A377-1C3C-A242015157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1870094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How you can support Safeguarding</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00352" y="265372"/>
            <a:ext cx="6873596" cy="5632311"/>
          </a:xfrm>
          <a:prstGeom prst="rect">
            <a:avLst/>
          </a:prstGeom>
        </p:spPr>
        <p:txBody>
          <a:bodyPr wrap="square">
            <a:spAutoFit/>
          </a:bodyPr>
          <a:lstStyle/>
          <a:p>
            <a:pPr marL="257168" indent="-257168">
              <a:buFont typeface="Arial" panose="020B0604020202020204" pitchFamily="34" charset="0"/>
              <a:buChar char="•"/>
            </a:pPr>
            <a:r>
              <a:rPr lang="en-GB" b="1" dirty="0">
                <a:solidFill>
                  <a:schemeClr val="accent1">
                    <a:lumMod val="75000"/>
                  </a:schemeClr>
                </a:solidFill>
                <a:latin typeface="Arial" panose="020B0604020202020204" pitchFamily="34" charset="0"/>
              </a:rPr>
              <a:t>Complete your Safeguarding training –</a:t>
            </a:r>
            <a:r>
              <a:rPr lang="en-GB" dirty="0">
                <a:solidFill>
                  <a:schemeClr val="accent1">
                    <a:lumMod val="75000"/>
                  </a:schemeClr>
                </a:solidFill>
                <a:latin typeface="Arial" panose="020B0604020202020204" pitchFamily="34" charset="0"/>
              </a:rPr>
              <a:t> it is mandatory for every HAS colleague to complete </a:t>
            </a:r>
          </a:p>
          <a:p>
            <a:pPr marL="257168" indent="-257168">
              <a:buFont typeface="Arial" panose="020B0604020202020204" pitchFamily="34" charset="0"/>
              <a:buChar char="•"/>
            </a:pPr>
            <a:endParaRPr lang="en-GB" b="1"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b="1" dirty="0">
                <a:solidFill>
                  <a:schemeClr val="accent1">
                    <a:lumMod val="75000"/>
                  </a:schemeClr>
                </a:solidFill>
                <a:latin typeface="Arial" panose="020B0604020202020204" pitchFamily="34" charset="0"/>
              </a:rPr>
              <a:t>Get involved with Safeguarding Week – </a:t>
            </a:r>
            <a:r>
              <a:rPr lang="en-GB" dirty="0">
                <a:solidFill>
                  <a:schemeClr val="accent1">
                    <a:lumMod val="75000"/>
                  </a:schemeClr>
                </a:solidFill>
                <a:latin typeface="Arial" panose="020B0604020202020204" pitchFamily="34" charset="0"/>
              </a:rPr>
              <a:t>attend the sessions </a:t>
            </a:r>
            <a:r>
              <a:rPr lang="en-GB" dirty="0">
                <a:solidFill>
                  <a:schemeClr val="accent1">
                    <a:lumMod val="75000"/>
                  </a:schemeClr>
                </a:solidFill>
                <a:latin typeface="Arial" panose="020B0604020202020204" pitchFamily="34" charset="0"/>
                <a:cs typeface="Arial" panose="020B0604020202020204" pitchFamily="34" charset="0"/>
              </a:rPr>
              <a:t>and share the resources</a:t>
            </a:r>
          </a:p>
          <a:p>
            <a:pPr marL="257168" indent="-257168">
              <a:buFont typeface="Arial" panose="020B0604020202020204" pitchFamily="34" charset="0"/>
              <a:buChar char="•"/>
            </a:pPr>
            <a:endParaRPr lang="en-GB" dirty="0">
              <a:solidFill>
                <a:schemeClr val="accent1">
                  <a:lumMod val="75000"/>
                </a:schemeClr>
              </a:solidFill>
              <a:latin typeface="Arial" panose="020B0604020202020204" pitchFamily="34" charset="0"/>
              <a:cs typeface="Arial" panose="020B0604020202020204" pitchFamily="34" charset="0"/>
            </a:endParaRPr>
          </a:p>
          <a:p>
            <a:pPr marL="257168" indent="-257168">
              <a:buFont typeface="Arial" panose="020B0604020202020204" pitchFamily="34" charset="0"/>
              <a:buChar char="•"/>
            </a:pPr>
            <a:r>
              <a:rPr lang="en-GB" b="1" dirty="0">
                <a:solidFill>
                  <a:schemeClr val="accent1">
                    <a:lumMod val="75000"/>
                  </a:schemeClr>
                </a:solidFill>
                <a:latin typeface="Arial" panose="020B0604020202020204" pitchFamily="34" charset="0"/>
                <a:cs typeface="Arial" panose="020B0604020202020204" pitchFamily="34" charset="0"/>
              </a:rPr>
              <a:t>Keep raising awareness beyond safeguarding week – </a:t>
            </a:r>
            <a:r>
              <a:rPr lang="en-GB" dirty="0">
                <a:solidFill>
                  <a:schemeClr val="accent1">
                    <a:lumMod val="75000"/>
                  </a:schemeClr>
                </a:solidFill>
                <a:latin typeface="Arial" panose="020B0604020202020204" pitchFamily="34" charset="0"/>
                <a:cs typeface="Arial" panose="020B0604020202020204" pitchFamily="34" charset="0"/>
              </a:rPr>
              <a:t>it is important to do this throughout the year, not just during safeguarding week.</a:t>
            </a:r>
          </a:p>
          <a:p>
            <a:endParaRPr lang="en-GB" dirty="0">
              <a:solidFill>
                <a:schemeClr val="accent1">
                  <a:lumMod val="75000"/>
                </a:schemeClr>
              </a:solidFill>
              <a:latin typeface="Arial" panose="020B0604020202020204" pitchFamily="34" charset="0"/>
              <a:cs typeface="Arial" panose="020B0604020202020204" pitchFamily="34" charset="0"/>
            </a:endParaRPr>
          </a:p>
          <a:p>
            <a:pPr marL="257168" indent="-257168">
              <a:buFont typeface="Arial" panose="020B0604020202020204" pitchFamily="34" charset="0"/>
              <a:buChar char="•"/>
            </a:pPr>
            <a:r>
              <a:rPr lang="en-GB" b="1" dirty="0">
                <a:solidFill>
                  <a:schemeClr val="accent1">
                    <a:lumMod val="75000"/>
                  </a:schemeClr>
                </a:solidFill>
                <a:latin typeface="Arial" panose="020B0604020202020204" pitchFamily="34" charset="0"/>
                <a:cs typeface="Arial" panose="020B0604020202020204" pitchFamily="34" charset="0"/>
              </a:rPr>
              <a:t>Use, share and promote the resources on the NYSAB website </a:t>
            </a:r>
            <a:r>
              <a:rPr lang="en-GB" dirty="0">
                <a:solidFill>
                  <a:schemeClr val="accent1">
                    <a:lumMod val="75000"/>
                  </a:schemeClr>
                </a:solidFill>
                <a:latin typeface="Arial" panose="020B0604020202020204" pitchFamily="34" charset="0"/>
                <a:cs typeface="Arial" panose="020B0604020202020204" pitchFamily="34" charset="0"/>
              </a:rPr>
              <a:t>and from other providers; if there is something specific you feel we need, please get in touch</a:t>
            </a:r>
          </a:p>
          <a:p>
            <a:endParaRPr lang="en-GB" dirty="0">
              <a:solidFill>
                <a:schemeClr val="accent1">
                  <a:lumMod val="75000"/>
                </a:schemeClr>
              </a:solidFill>
              <a:latin typeface="Arial" panose="020B0604020202020204" pitchFamily="34" charset="0"/>
              <a:cs typeface="Arial" panose="020B0604020202020204" pitchFamily="34" charset="0"/>
            </a:endParaRPr>
          </a:p>
          <a:p>
            <a:pPr marL="257168" indent="-257168">
              <a:buFont typeface="Arial" panose="020B0604020202020204" pitchFamily="34" charset="0"/>
              <a:buChar char="•"/>
            </a:pPr>
            <a:r>
              <a:rPr lang="en-GB" b="1" dirty="0">
                <a:solidFill>
                  <a:schemeClr val="accent1">
                    <a:lumMod val="75000"/>
                  </a:schemeClr>
                </a:solidFill>
                <a:latin typeface="Arial" panose="020B0604020202020204" pitchFamily="34" charset="0"/>
                <a:cs typeface="Arial" panose="020B0604020202020204" pitchFamily="34" charset="0"/>
              </a:rPr>
              <a:t>Tell us your concerns</a:t>
            </a:r>
            <a:r>
              <a:rPr lang="en-GB" dirty="0">
                <a:solidFill>
                  <a:schemeClr val="accent1">
                    <a:lumMod val="75000"/>
                  </a:schemeClr>
                </a:solidFill>
                <a:latin typeface="Arial" panose="020B0604020202020204" pitchFamily="34" charset="0"/>
              </a:rPr>
              <a:t>: raise/encourage people to raise a concern if they are worried about themselves or somebody else who may have experienced abuse and / or neglect. </a:t>
            </a:r>
          </a:p>
          <a:p>
            <a:pPr marL="257168" indent="-257168">
              <a:buFont typeface="Arial" panose="020B0604020202020204" pitchFamily="34" charset="0"/>
              <a:buChar char="•"/>
            </a:pPr>
            <a:endParaRPr lang="en-GB" dirty="0">
              <a:solidFill>
                <a:schemeClr val="accent1">
                  <a:lumMod val="75000"/>
                </a:schemeClr>
              </a:solidFill>
              <a:latin typeface="Arial" panose="020B0604020202020204" pitchFamily="34" charset="0"/>
            </a:endParaRPr>
          </a:p>
          <a:p>
            <a:pPr marL="257168" indent="-257168">
              <a:buFont typeface="Arial" panose="020B0604020202020204" pitchFamily="34" charset="0"/>
              <a:buChar char="•"/>
            </a:pPr>
            <a:r>
              <a:rPr lang="en-GB" b="1" dirty="0">
                <a:solidFill>
                  <a:schemeClr val="accent1">
                    <a:lumMod val="75000"/>
                  </a:schemeClr>
                </a:solidFill>
                <a:latin typeface="Arial" panose="020B0604020202020204" pitchFamily="34" charset="0"/>
              </a:rPr>
              <a:t>Become a NYSAB Workforce Champion! </a:t>
            </a:r>
            <a:r>
              <a:rPr lang="en-GB" dirty="0">
                <a:solidFill>
                  <a:schemeClr val="accent1">
                    <a:lumMod val="75000"/>
                  </a:schemeClr>
                </a:solidFill>
                <a:latin typeface="Arial" panose="020B0604020202020204" pitchFamily="34" charset="0"/>
              </a:rPr>
              <a:t>– e-mail </a:t>
            </a:r>
            <a:r>
              <a:rPr lang="en-GB" dirty="0">
                <a:solidFill>
                  <a:schemeClr val="accent1">
                    <a:lumMod val="75000"/>
                  </a:schemeClr>
                </a:solidFill>
                <a:latin typeface="Arial" panose="020B0604020202020204" pitchFamily="34" charset="0"/>
                <a:hlinkClick r:id="rId3"/>
              </a:rPr>
              <a:t>nysab@northyorks.gov.uk</a:t>
            </a:r>
            <a:r>
              <a:rPr lang="en-GB" dirty="0">
                <a:solidFill>
                  <a:schemeClr val="accent1">
                    <a:lumMod val="75000"/>
                  </a:schemeClr>
                </a:solidFill>
                <a:latin typeface="Arial" panose="020B0604020202020204" pitchFamily="34" charset="0"/>
              </a:rPr>
              <a:t> for details</a:t>
            </a:r>
          </a:p>
        </p:txBody>
      </p:sp>
      <p:pic>
        <p:nvPicPr>
          <p:cNvPr id="3" name="Picture 2">
            <a:extLst>
              <a:ext uri="{FF2B5EF4-FFF2-40B4-BE49-F238E27FC236}">
                <a16:creationId xmlns:a16="http://schemas.microsoft.com/office/drawing/2014/main" id="{ED6C9290-820B-77CB-0779-553714783A10}"/>
              </a:ext>
            </a:extLst>
          </p:cNvPr>
          <p:cNvPicPr>
            <a:picLocks noChangeAspect="1"/>
          </p:cNvPicPr>
          <p:nvPr/>
        </p:nvPicPr>
        <p:blipFill rotWithShape="1">
          <a:blip r:embed="rId4">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4B5630F7-D0C9-AEF2-DD9A-B7770807EEB2}"/>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1F319E05-E99B-DE3C-7730-929FC40F1C27}"/>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F5B9B9C2-FA54-5C9F-BC1A-054F8D4653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3942603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Safeguarding Resources</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07762" y="676961"/>
            <a:ext cx="6828000" cy="5109091"/>
          </a:xfrm>
          <a:prstGeom prst="rect">
            <a:avLst/>
          </a:prstGeom>
        </p:spPr>
        <p:txBody>
          <a:bodyPr wrap="square">
            <a:spAutoFit/>
          </a:bodyPr>
          <a:lstStyle/>
          <a:p>
            <a:pPr marL="342900" indent="-342900">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The NYSAB website has a range of resources for those who work with adults, and they can be found here: </a:t>
            </a:r>
            <a:r>
              <a:rPr lang="en-GB" b="1" dirty="0">
                <a:solidFill>
                  <a:srgbClr val="7030A0"/>
                </a:solidFill>
                <a:latin typeface="Arial" panose="020B0604020202020204" pitchFamily="34" charset="0"/>
                <a:cs typeface="Arial" panose="020B0604020202020204" pitchFamily="34" charset="0"/>
                <a:hlinkClick r:id="rId3"/>
              </a:rPr>
              <a:t>NYSAB Website</a:t>
            </a:r>
            <a:endParaRPr lang="en-GB" b="1" dirty="0">
              <a:solidFill>
                <a:srgbClr val="7030A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Some areas to check out on the above are:</a:t>
            </a:r>
          </a:p>
          <a:p>
            <a:pPr marL="800100" lvl="1" indent="-342900">
              <a:buFont typeface="Arial" panose="020B0604020202020204" pitchFamily="34" charset="0"/>
              <a:buChar char="•"/>
            </a:pPr>
            <a:r>
              <a:rPr lang="en-GB" dirty="0">
                <a:solidFill>
                  <a:schemeClr val="accent1">
                    <a:lumMod val="75000"/>
                  </a:schemeClr>
                </a:solidFill>
                <a:latin typeface="Arial" panose="020B0604020202020204" pitchFamily="34" charset="0"/>
                <a:cs typeface="Arial" panose="020B0604020202020204" pitchFamily="34" charset="0"/>
              </a:rPr>
              <a:t>Training Information: </a:t>
            </a:r>
            <a:r>
              <a:rPr lang="en-GB" dirty="0">
                <a:latin typeface="Arial" panose="020B0604020202020204" pitchFamily="34" charset="0"/>
                <a:cs typeface="Arial" panose="020B0604020202020204" pitchFamily="34" charset="0"/>
                <a:hlinkClick r:id="rId4"/>
              </a:rPr>
              <a:t>Training and Courses</a:t>
            </a:r>
            <a:endParaRPr lang="en-US" dirty="0">
              <a:solidFill>
                <a:schemeClr val="accent1">
                  <a:lumMod val="75000"/>
                </a:schemeClr>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One Minute Guides </a:t>
            </a:r>
            <a:r>
              <a:rPr lang="en-GB" dirty="0">
                <a:solidFill>
                  <a:schemeClr val="accent1">
                    <a:lumMod val="75000"/>
                  </a:schemeClr>
                </a:solidFill>
                <a:latin typeface="Arial" panose="020B0604020202020204" pitchFamily="34" charset="0"/>
                <a:cs typeface="Arial" panose="020B0604020202020204" pitchFamily="34" charset="0"/>
                <a:hlinkClick r:id="rId5"/>
              </a:rPr>
              <a:t>NYSAB: One Minute Guides</a:t>
            </a:r>
            <a:endParaRPr lang="en-GB" dirty="0">
              <a:solidFill>
                <a:schemeClr val="accent1">
                  <a:lumMod val="75000"/>
                </a:schemeClr>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dirty="0">
                <a:solidFill>
                  <a:schemeClr val="accent1">
                    <a:lumMod val="75000"/>
                  </a:schemeClr>
                </a:solidFill>
                <a:latin typeface="Arial" panose="020B0604020202020204" pitchFamily="34" charset="0"/>
                <a:cs typeface="Arial" panose="020B0604020202020204" pitchFamily="34" charset="0"/>
              </a:rPr>
              <a:t>Safeguarding Adults Multi-Agency Policy and Procedures (West Yorkshire, North Yorkshire and the City of York): </a:t>
            </a:r>
            <a:r>
              <a:rPr lang="en-GB" dirty="0">
                <a:solidFill>
                  <a:srgbClr val="7030A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Joint Multi-Agency Safeguarding Adults Policy and Procedures</a:t>
            </a:r>
            <a:endParaRPr lang="en-GB" dirty="0">
              <a:solidFill>
                <a:srgbClr val="7030A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endParaRPr lang="en-GB" b="1" dirty="0">
              <a:solidFill>
                <a:schemeClr val="accent1">
                  <a:lumMod val="75000"/>
                </a:schemeClr>
              </a:solidFill>
              <a:latin typeface="Arial" panose="020B0604020202020204" pitchFamily="34" charset="0"/>
              <a:cs typeface="Arial" panose="020B0604020202020204" pitchFamily="34" charset="0"/>
            </a:endParaRPr>
          </a:p>
          <a:p>
            <a:endParaRPr lang="en-US"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Other resources:</a:t>
            </a:r>
          </a:p>
          <a:p>
            <a:pPr marL="800100" lvl="1" indent="-342900">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SCIE: </a:t>
            </a:r>
            <a:r>
              <a:rPr lang="en-GB" dirty="0">
                <a:latin typeface="Arial" panose="020B0604020202020204" pitchFamily="34" charset="0"/>
                <a:cs typeface="Arial" panose="020B0604020202020204" pitchFamily="34" charset="0"/>
                <a:hlinkClick r:id="rId7"/>
              </a:rPr>
              <a:t>Safeguarding adults – SCIE</a:t>
            </a:r>
            <a:endParaRPr lang="en-GB"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dirty="0">
                <a:solidFill>
                  <a:schemeClr val="accent1">
                    <a:lumMod val="75000"/>
                  </a:schemeClr>
                </a:solidFill>
                <a:latin typeface="Arial" panose="020B0604020202020204" pitchFamily="34" charset="0"/>
                <a:cs typeface="Arial" panose="020B0604020202020204" pitchFamily="34" charset="0"/>
              </a:rPr>
              <a:t>LGA: </a:t>
            </a:r>
            <a:r>
              <a:rPr lang="en-GB" dirty="0">
                <a:latin typeface="Arial" panose="020B0604020202020204" pitchFamily="34" charset="0"/>
                <a:cs typeface="Arial" panose="020B0604020202020204" pitchFamily="34" charset="0"/>
                <a:hlinkClick r:id="rId8"/>
              </a:rPr>
              <a:t>Safeguarding resources | Local Government Association</a:t>
            </a:r>
            <a:endParaRPr lang="en-GB"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dirty="0">
                <a:solidFill>
                  <a:schemeClr val="accent1">
                    <a:lumMod val="75000"/>
                  </a:schemeClr>
                </a:solidFill>
                <a:latin typeface="Arial" panose="020B0604020202020204" pitchFamily="34" charset="0"/>
                <a:cs typeface="Arial" panose="020B0604020202020204" pitchFamily="34" charset="0"/>
              </a:rPr>
              <a:t>Ann Craft Trust: </a:t>
            </a:r>
            <a:r>
              <a:rPr lang="en-GB" dirty="0">
                <a:latin typeface="Arial" panose="020B0604020202020204" pitchFamily="34" charset="0"/>
                <a:cs typeface="Arial" panose="020B0604020202020204" pitchFamily="34" charset="0"/>
                <a:hlinkClick r:id="rId9"/>
              </a:rPr>
              <a:t>Ann Craft Trust: Safeguarding Adults</a:t>
            </a:r>
            <a:endParaRPr lang="en-US" dirty="0">
              <a:solidFill>
                <a:schemeClr val="accent1">
                  <a:lumMod val="75000"/>
                </a:schemeClr>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endParaRPr lang="en-GB" sz="2000" b="1" dirty="0">
              <a:solidFill>
                <a:schemeClr val="accent1">
                  <a:lumMod val="75000"/>
                </a:schemeClr>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034E634-6168-AEF6-D916-5930841EE09A}"/>
              </a:ext>
            </a:extLst>
          </p:cNvPr>
          <p:cNvPicPr>
            <a:picLocks noChangeAspect="1"/>
          </p:cNvPicPr>
          <p:nvPr/>
        </p:nvPicPr>
        <p:blipFill rotWithShape="1">
          <a:blip r:embed="rId10">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A5CD3E10-8955-2D20-603E-2DAD0E2A71F6}"/>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132C441C-6007-7AD8-FFA5-1AFE163D7B76}"/>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12" name="Picture 11">
            <a:extLst>
              <a:ext uri="{FF2B5EF4-FFF2-40B4-BE49-F238E27FC236}">
                <a16:creationId xmlns:a16="http://schemas.microsoft.com/office/drawing/2014/main" id="{22F73C3B-7A4D-C806-3747-0027271606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27320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219B9390-96D6-A246-934C-038BFCE6677E}"/>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22" name="Rectangle 21">
            <a:extLst>
              <a:ext uri="{FF2B5EF4-FFF2-40B4-BE49-F238E27FC236}">
                <a16:creationId xmlns:a16="http://schemas.microsoft.com/office/drawing/2014/main" id="{605AAD2A-AC79-E946-97E1-37E3CF71D417}"/>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91444" y="696092"/>
            <a:ext cx="6828000" cy="5247590"/>
          </a:xfrm>
          <a:prstGeom prst="rect">
            <a:avLst/>
          </a:prstGeom>
        </p:spPr>
        <p:txBody>
          <a:bodyPr wrap="square">
            <a:spAutoFit/>
          </a:bodyPr>
          <a:lstStyle/>
          <a:p>
            <a:pPr marL="285750" indent="-285750" defTabSz="722376">
              <a:buFont typeface="Arial" panose="020B0604020202020204" pitchFamily="34" charset="0"/>
              <a:buChar char="•"/>
            </a:pPr>
            <a:r>
              <a:rPr lang="en-US" sz="2000" kern="1200" dirty="0">
                <a:solidFill>
                  <a:schemeClr val="accent1">
                    <a:lumMod val="75000"/>
                  </a:schemeClr>
                </a:solidFill>
                <a:latin typeface="Arial" panose="020B0604020202020204" pitchFamily="34" charset="0"/>
                <a:ea typeface="+mn-ea"/>
                <a:cs typeface="Arial" panose="020B0604020202020204" pitchFamily="34" charset="0"/>
              </a:rPr>
              <a:t>The NYSAB </a:t>
            </a:r>
            <a:r>
              <a:rPr lang="en-GB" sz="2000" kern="1200" dirty="0">
                <a:solidFill>
                  <a:schemeClr val="accent1">
                    <a:lumMod val="75000"/>
                  </a:schemeClr>
                </a:solidFill>
                <a:latin typeface="Arial" panose="020B0604020202020204" pitchFamily="34" charset="0"/>
                <a:ea typeface="+mn-ea"/>
                <a:cs typeface="Arial" panose="020B0604020202020204" pitchFamily="34" charset="0"/>
              </a:rPr>
              <a:t>exists to protect adults who may be at risk from abuse, by promoting co-operation and effective working practices between different agencies.</a:t>
            </a:r>
          </a:p>
          <a:p>
            <a:pPr marL="285750" indent="-285750" defTabSz="722376">
              <a:buFont typeface="Arial" panose="020B0604020202020204" pitchFamily="34" charset="0"/>
              <a:buChar char="•"/>
            </a:pPr>
            <a:endParaRPr lang="en-GB" sz="2000" kern="1200" dirty="0">
              <a:solidFill>
                <a:schemeClr val="accent1">
                  <a:lumMod val="75000"/>
                </a:schemeClr>
              </a:solidFill>
              <a:latin typeface="Arial" panose="020B0604020202020204" pitchFamily="34" charset="0"/>
              <a:ea typeface="+mn-ea"/>
              <a:cs typeface="Arial" panose="020B0604020202020204" pitchFamily="34" charset="0"/>
            </a:endParaRPr>
          </a:p>
          <a:p>
            <a:pPr marL="285750" indent="-285750" defTabSz="722376">
              <a:buFont typeface="Arial" panose="020B0604020202020204" pitchFamily="34" charset="0"/>
              <a:buChar char="•"/>
            </a:pPr>
            <a:r>
              <a:rPr lang="en-GB" sz="2000" dirty="0">
                <a:solidFill>
                  <a:schemeClr val="accent1">
                    <a:lumMod val="75000"/>
                  </a:schemeClr>
                </a:solidFill>
                <a:latin typeface="Arial" panose="020B0604020202020204" pitchFamily="34" charset="0"/>
                <a:cs typeface="Arial" panose="020B0604020202020204" pitchFamily="34" charset="0"/>
              </a:rPr>
              <a:t>The </a:t>
            </a:r>
            <a:r>
              <a:rPr lang="en-GB" sz="2000" b="1" dirty="0">
                <a:solidFill>
                  <a:schemeClr val="accent1">
                    <a:lumMod val="75000"/>
                  </a:schemeClr>
                </a:solidFill>
                <a:latin typeface="Arial" panose="020B0604020202020204" pitchFamily="34" charset="0"/>
                <a:cs typeface="Arial" panose="020B0604020202020204" pitchFamily="34" charset="0"/>
              </a:rPr>
              <a:t>Care Act 2014 </a:t>
            </a:r>
            <a:r>
              <a:rPr lang="en-GB" sz="2000" dirty="0">
                <a:solidFill>
                  <a:schemeClr val="accent1">
                    <a:lumMod val="75000"/>
                  </a:schemeClr>
                </a:solidFill>
                <a:latin typeface="Arial" panose="020B0604020202020204" pitchFamily="34" charset="0"/>
                <a:cs typeface="Arial" panose="020B0604020202020204" pitchFamily="34" charset="0"/>
              </a:rPr>
              <a:t>sets out a clear legal framework for how local authorities and other parts of the health and care system should protect adults at risk of abuse or neglect. </a:t>
            </a:r>
          </a:p>
          <a:p>
            <a:pPr marL="285750" indent="-285750" defTabSz="722376">
              <a:buFont typeface="Arial" panose="020B0604020202020204" pitchFamily="34" charset="0"/>
              <a:buChar char="•"/>
            </a:pPr>
            <a:endParaRPr lang="en-GB" sz="2000" dirty="0">
              <a:solidFill>
                <a:schemeClr val="accent1">
                  <a:lumMod val="75000"/>
                </a:schemeClr>
              </a:solidFill>
              <a:latin typeface="Arial" panose="020B0604020202020204" pitchFamily="34" charset="0"/>
              <a:cs typeface="Arial" panose="020B0604020202020204" pitchFamily="34" charset="0"/>
            </a:endParaRPr>
          </a:p>
          <a:p>
            <a:pPr marL="285750" indent="-285750" defTabSz="722376">
              <a:buFont typeface="Arial" panose="020B0604020202020204" pitchFamily="34" charset="0"/>
              <a:buChar char="•"/>
            </a:pPr>
            <a:r>
              <a:rPr lang="en-GB" sz="2000" dirty="0">
                <a:solidFill>
                  <a:schemeClr val="accent1">
                    <a:lumMod val="75000"/>
                  </a:schemeClr>
                </a:solidFill>
                <a:latin typeface="Arial" panose="020B0604020202020204" pitchFamily="34" charset="0"/>
                <a:cs typeface="Arial" panose="020B0604020202020204" pitchFamily="34" charset="0"/>
              </a:rPr>
              <a:t>This gives the Safeguarding Adults Board a </a:t>
            </a:r>
            <a:r>
              <a:rPr lang="en-GB" sz="2000" b="1" dirty="0">
                <a:solidFill>
                  <a:schemeClr val="accent1">
                    <a:lumMod val="75000"/>
                  </a:schemeClr>
                </a:solidFill>
                <a:latin typeface="Arial" panose="020B0604020202020204" pitchFamily="34" charset="0"/>
                <a:cs typeface="Arial" panose="020B0604020202020204" pitchFamily="34" charset="0"/>
              </a:rPr>
              <a:t>clear basis in law.</a:t>
            </a:r>
          </a:p>
          <a:p>
            <a:pPr defTabSz="722376"/>
            <a:endParaRPr lang="en-GB" sz="2000" dirty="0">
              <a:solidFill>
                <a:schemeClr val="accent1">
                  <a:lumMod val="75000"/>
                </a:schemeClr>
              </a:solidFill>
              <a:latin typeface="Arial" panose="020B0604020202020204" pitchFamily="34" charset="0"/>
              <a:cs typeface="Arial" panose="020B0604020202020204" pitchFamily="34" charset="0"/>
            </a:endParaRPr>
          </a:p>
          <a:p>
            <a:pPr marL="285750" indent="-285750" defTabSz="722376">
              <a:buFont typeface="Arial" panose="020B0604020202020204" pitchFamily="34" charset="0"/>
              <a:buChar char="•"/>
            </a:pPr>
            <a:r>
              <a:rPr lang="en-GB" sz="2000" dirty="0">
                <a:solidFill>
                  <a:schemeClr val="accent1">
                    <a:lumMod val="75000"/>
                  </a:schemeClr>
                </a:solidFill>
                <a:latin typeface="Arial" panose="020B0604020202020204" pitchFamily="34" charset="0"/>
                <a:cs typeface="Arial" panose="020B0604020202020204" pitchFamily="34" charset="0"/>
              </a:rPr>
              <a:t>The Care Act expects Safeguarding Boards to ensure that </a:t>
            </a:r>
            <a:r>
              <a:rPr lang="en-GB" sz="2000" b="1" dirty="0">
                <a:solidFill>
                  <a:schemeClr val="accent1">
                    <a:lumMod val="75000"/>
                  </a:schemeClr>
                </a:solidFill>
                <a:latin typeface="Arial" panose="020B0604020202020204" pitchFamily="34" charset="0"/>
                <a:cs typeface="Arial" panose="020B0604020202020204" pitchFamily="34" charset="0"/>
              </a:rPr>
              <a:t>safeguarding is personal</a:t>
            </a:r>
            <a:r>
              <a:rPr lang="en-GB" sz="2000" dirty="0">
                <a:solidFill>
                  <a:schemeClr val="accent1">
                    <a:lumMod val="75000"/>
                  </a:schemeClr>
                </a:solidFill>
                <a:latin typeface="Arial" panose="020B0604020202020204" pitchFamily="34" charset="0"/>
                <a:cs typeface="Arial" panose="020B0604020202020204" pitchFamily="34" charset="0"/>
              </a:rPr>
              <a:t>, and that everyone in the community understands it and has a responsibility for supporting it.</a:t>
            </a:r>
          </a:p>
          <a:p>
            <a:pPr defTabSz="722376"/>
            <a:endParaRPr lang="en-US" sz="1500" kern="1200" dirty="0">
              <a:solidFill>
                <a:schemeClr val="accent1">
                  <a:lumMod val="75000"/>
                </a:schemeClr>
              </a:solidFill>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C0D128B7-2DBF-9095-B942-A3C6FF2B3136}"/>
              </a:ext>
            </a:extLst>
          </p:cNvPr>
          <p:cNvPicPr>
            <a:picLocks noChangeAspect="1"/>
          </p:cNvPicPr>
          <p:nvPr/>
        </p:nvPicPr>
        <p:blipFill rotWithShape="1">
          <a:blip r:embed="rId3">
            <a:alphaModFix amt="66000"/>
          </a:blip>
          <a:srcRect t="4999"/>
          <a:stretch/>
        </p:blipFill>
        <p:spPr>
          <a:xfrm>
            <a:off x="-25180" y="6017116"/>
            <a:ext cx="12242359" cy="877426"/>
          </a:xfrm>
          <a:prstGeom prst="rect">
            <a:avLst/>
          </a:prstGeom>
        </p:spPr>
      </p:pic>
      <p:sp>
        <p:nvSpPr>
          <p:cNvPr id="15" name="Title 1">
            <a:extLst>
              <a:ext uri="{FF2B5EF4-FFF2-40B4-BE49-F238E27FC236}">
                <a16:creationId xmlns:a16="http://schemas.microsoft.com/office/drawing/2014/main" id="{70AD2D92-05C8-AF8D-F917-CE28D87A050E}"/>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The North Yorkshire Safeguarding Adults Board (NYSAB)</a:t>
            </a:r>
          </a:p>
        </p:txBody>
      </p:sp>
      <p:pic>
        <p:nvPicPr>
          <p:cNvPr id="3" name="Picture 2">
            <a:extLst>
              <a:ext uri="{FF2B5EF4-FFF2-40B4-BE49-F238E27FC236}">
                <a16:creationId xmlns:a16="http://schemas.microsoft.com/office/drawing/2014/main" id="{24E2D292-B9A1-8A85-D9F8-8329EDC021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2789412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The North Yorkshire Safeguarding Adults Board (NYSAB)</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175125" y="384805"/>
            <a:ext cx="6828000" cy="4985980"/>
          </a:xfrm>
          <a:prstGeom prst="rect">
            <a:avLst/>
          </a:prstGeom>
        </p:spPr>
        <p:txBody>
          <a:bodyPr wrap="square">
            <a:spAutoFit/>
          </a:bodyPr>
          <a:lstStyle/>
          <a:p>
            <a:pPr marL="285750" indent="-285750" defTabSz="722376">
              <a:buFont typeface="Arial" panose="020B0604020202020204" pitchFamily="34" charset="0"/>
              <a:buChar char="•"/>
            </a:pPr>
            <a:r>
              <a:rPr lang="en-GB" sz="2000" kern="1200" dirty="0">
                <a:solidFill>
                  <a:schemeClr val="accent1">
                    <a:lumMod val="75000"/>
                  </a:schemeClr>
                </a:solidFill>
                <a:latin typeface="Arial" panose="020B0604020202020204" pitchFamily="34" charset="0"/>
                <a:ea typeface="+mn-ea"/>
                <a:cs typeface="Arial" panose="020B0604020202020204" pitchFamily="34" charset="0"/>
              </a:rPr>
              <a:t>The Board </a:t>
            </a:r>
            <a:r>
              <a:rPr lang="en-US" sz="2000" kern="1200" dirty="0">
                <a:solidFill>
                  <a:schemeClr val="accent1">
                    <a:lumMod val="75000"/>
                  </a:schemeClr>
                </a:solidFill>
                <a:latin typeface="Arial" panose="020B0604020202020204" pitchFamily="34" charset="0"/>
                <a:ea typeface="+mn-ea"/>
                <a:cs typeface="Arial" panose="020B0604020202020204" pitchFamily="34" charset="0"/>
              </a:rPr>
              <a:t>is made up of statutory and non-statutory partners from across North Yorkshire</a:t>
            </a:r>
          </a:p>
          <a:p>
            <a:pPr defTabSz="722376"/>
            <a:endParaRPr lang="en-US" sz="2000" kern="1200" dirty="0">
              <a:solidFill>
                <a:schemeClr val="accent1">
                  <a:lumMod val="75000"/>
                </a:schemeClr>
              </a:solidFill>
              <a:latin typeface="Arial" panose="020B0604020202020204" pitchFamily="34" charset="0"/>
              <a:ea typeface="+mn-ea"/>
              <a:cs typeface="Arial" panose="020B0604020202020204" pitchFamily="34" charset="0"/>
            </a:endParaRPr>
          </a:p>
          <a:p>
            <a:pPr marL="285750" indent="-285750" defTabSz="722376">
              <a:buFont typeface="Arial" panose="020B0604020202020204" pitchFamily="34" charset="0"/>
              <a:buChar char="•"/>
            </a:pPr>
            <a:r>
              <a:rPr lang="en-US" sz="2000" b="1" kern="1200" dirty="0">
                <a:solidFill>
                  <a:schemeClr val="accent1">
                    <a:lumMod val="75000"/>
                  </a:schemeClr>
                </a:solidFill>
                <a:latin typeface="Arial" panose="020B0604020202020204" pitchFamily="34" charset="0"/>
                <a:ea typeface="+mn-ea"/>
                <a:cs typeface="Arial" panose="020B0604020202020204" pitchFamily="34" charset="0"/>
              </a:rPr>
              <a:t>The statutory partners are</a:t>
            </a:r>
            <a:r>
              <a:rPr lang="en-US" sz="2000" kern="1200" dirty="0">
                <a:solidFill>
                  <a:schemeClr val="accent1">
                    <a:lumMod val="75000"/>
                  </a:schemeClr>
                </a:solidFill>
                <a:latin typeface="Arial" panose="020B0604020202020204" pitchFamily="34" charset="0"/>
                <a:ea typeface="+mn-ea"/>
                <a:cs typeface="Arial" panose="020B0604020202020204" pitchFamily="34" charset="0"/>
              </a:rPr>
              <a:t>:</a:t>
            </a:r>
          </a:p>
          <a:p>
            <a:pPr marL="742950" lvl="1" indent="-285750" defTabSz="722376">
              <a:buFont typeface="Courier New" panose="02070309020205020404" pitchFamily="49" charset="0"/>
              <a:buChar char="o"/>
            </a:pPr>
            <a:r>
              <a:rPr lang="en-US" sz="2000" kern="1200" dirty="0">
                <a:solidFill>
                  <a:schemeClr val="accent1">
                    <a:lumMod val="75000"/>
                  </a:schemeClr>
                </a:solidFill>
                <a:latin typeface="Arial" panose="020B0604020202020204" pitchFamily="34" charset="0"/>
                <a:ea typeface="+mn-ea"/>
                <a:cs typeface="Arial" panose="020B0604020202020204" pitchFamily="34" charset="0"/>
              </a:rPr>
              <a:t>North Yorkshire Council</a:t>
            </a:r>
          </a:p>
          <a:p>
            <a:pPr marL="742950" lvl="1" indent="-285750" defTabSz="722376">
              <a:buFont typeface="Courier New" panose="02070309020205020404" pitchFamily="49" charset="0"/>
              <a:buChar char="o"/>
            </a:pPr>
            <a:r>
              <a:rPr lang="en-US" sz="2000" kern="1200" dirty="0">
                <a:solidFill>
                  <a:schemeClr val="accent1">
                    <a:lumMod val="75000"/>
                  </a:schemeClr>
                </a:solidFill>
                <a:latin typeface="Arial" panose="020B0604020202020204" pitchFamily="34" charset="0"/>
                <a:ea typeface="+mn-ea"/>
                <a:cs typeface="Arial" panose="020B0604020202020204" pitchFamily="34" charset="0"/>
              </a:rPr>
              <a:t>North Yorkshire Police</a:t>
            </a:r>
          </a:p>
          <a:p>
            <a:pPr marL="742950" lvl="1" indent="-285750" defTabSz="722376">
              <a:buFont typeface="Courier New" panose="02070309020205020404" pitchFamily="49" charset="0"/>
              <a:buChar char="o"/>
            </a:pPr>
            <a:r>
              <a:rPr lang="en-US" sz="2000" dirty="0">
                <a:solidFill>
                  <a:schemeClr val="accent1">
                    <a:lumMod val="75000"/>
                  </a:schemeClr>
                </a:solidFill>
                <a:latin typeface="Arial" panose="020B0604020202020204" pitchFamily="34" charset="0"/>
                <a:cs typeface="Arial" panose="020B0604020202020204" pitchFamily="34" charset="0"/>
              </a:rPr>
              <a:t>Humber and North Yorkshire </a:t>
            </a:r>
            <a:r>
              <a:rPr lang="en-GB" sz="2000" dirty="0">
                <a:solidFill>
                  <a:schemeClr val="accent1">
                    <a:lumMod val="75000"/>
                  </a:schemeClr>
                </a:solidFill>
                <a:latin typeface="Arial" panose="020B0604020202020204" pitchFamily="34" charset="0"/>
                <a:cs typeface="Arial" panose="020B0604020202020204" pitchFamily="34" charset="0"/>
              </a:rPr>
              <a:t>Health and Care Partnership</a:t>
            </a:r>
          </a:p>
          <a:p>
            <a:pPr marL="742950" lvl="1" indent="-285750" defTabSz="722376">
              <a:buFont typeface="Courier New" panose="02070309020205020404" pitchFamily="49" charset="0"/>
              <a:buChar char="o"/>
            </a:pPr>
            <a:endParaRPr lang="en-US" sz="2000" dirty="0">
              <a:solidFill>
                <a:schemeClr val="accent1">
                  <a:lumMod val="75000"/>
                </a:schemeClr>
              </a:solidFill>
              <a:latin typeface="Arial" panose="020B0604020202020204" pitchFamily="34" charset="0"/>
              <a:cs typeface="Arial" panose="020B0604020202020204" pitchFamily="34" charset="0"/>
            </a:endParaRPr>
          </a:p>
          <a:p>
            <a:pPr marL="285750" indent="-285750" defTabSz="722376">
              <a:buFont typeface="Arial" panose="020B0604020202020204" pitchFamily="34" charset="0"/>
              <a:buChar char="•"/>
            </a:pPr>
            <a:r>
              <a:rPr lang="en-US" sz="2000" kern="1200" dirty="0">
                <a:solidFill>
                  <a:schemeClr val="accent1">
                    <a:lumMod val="75000"/>
                  </a:schemeClr>
                </a:solidFill>
                <a:latin typeface="Arial" panose="020B0604020202020204" pitchFamily="34" charset="0"/>
                <a:ea typeface="+mn-ea"/>
                <a:cs typeface="Arial" panose="020B0604020202020204" pitchFamily="34" charset="0"/>
              </a:rPr>
              <a:t>It is also supported by non-statutory partners including health trusts, Healthwatch, voluntary sector and community partners, Trading Standards, Probation Service and North Yorkshire Fire and Rescue Service</a:t>
            </a:r>
          </a:p>
          <a:p>
            <a:pPr defTabSz="722376"/>
            <a:endParaRPr lang="en-US" sz="2000" kern="1200" dirty="0">
              <a:solidFill>
                <a:schemeClr val="accent1">
                  <a:lumMod val="75000"/>
                </a:schemeClr>
              </a:solidFill>
              <a:latin typeface="Arial" panose="020B0604020202020204" pitchFamily="34" charset="0"/>
              <a:ea typeface="+mn-ea"/>
              <a:cs typeface="Arial" panose="020B0604020202020204" pitchFamily="34" charset="0"/>
            </a:endParaRPr>
          </a:p>
          <a:p>
            <a:pPr marL="285750" indent="-285750" defTabSz="722376">
              <a:buFont typeface="Arial" panose="020B0604020202020204" pitchFamily="34" charset="0"/>
              <a:buChar char="•"/>
            </a:pPr>
            <a:r>
              <a:rPr lang="en-US" sz="2000" kern="1200" dirty="0">
                <a:solidFill>
                  <a:schemeClr val="accent1">
                    <a:lumMod val="75000"/>
                  </a:schemeClr>
                </a:solidFill>
                <a:latin typeface="Arial" panose="020B0604020202020204" pitchFamily="34" charset="0"/>
                <a:ea typeface="+mn-ea"/>
                <a:cs typeface="Arial" panose="020B0604020202020204" pitchFamily="34" charset="0"/>
              </a:rPr>
              <a:t>Our one-minute guide to the NYSAB can be found here: </a:t>
            </a:r>
            <a:r>
              <a:rPr lang="en-GB" sz="2000" dirty="0">
                <a:hlinkClick r:id="rId3"/>
              </a:rPr>
              <a:t>Our Board</a:t>
            </a:r>
            <a:endParaRPr lang="en-GB" sz="2000" b="1" kern="1200" dirty="0">
              <a:solidFill>
                <a:schemeClr val="accent1">
                  <a:lumMod val="75000"/>
                </a:schemeClr>
              </a:solidFill>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06EDAE1F-EB8F-0A83-E2BB-CDDB23BF5637}"/>
              </a:ext>
            </a:extLst>
          </p:cNvPr>
          <p:cNvPicPr>
            <a:picLocks noChangeAspect="1"/>
          </p:cNvPicPr>
          <p:nvPr/>
        </p:nvPicPr>
        <p:blipFill rotWithShape="1">
          <a:blip r:embed="rId4">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92FEEBE4-3B5C-0A48-0E33-67E13791417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6" name="Rectangle 5">
            <a:extLst>
              <a:ext uri="{FF2B5EF4-FFF2-40B4-BE49-F238E27FC236}">
                <a16:creationId xmlns:a16="http://schemas.microsoft.com/office/drawing/2014/main" id="{CD119B65-1963-C27B-A8A0-32AE8CD37B07}"/>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D1083BC1-C8BE-692F-3FCB-64EC3F6882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372663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The North Yorkshire Safeguarding Adults Board (NYSAB)</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175125" y="514287"/>
            <a:ext cx="6828000" cy="5139869"/>
          </a:xfrm>
          <a:prstGeom prst="rect">
            <a:avLst/>
          </a:prstGeom>
        </p:spPr>
        <p:txBody>
          <a:bodyPr wrap="square">
            <a:spAutoFit/>
          </a:bodyPr>
          <a:lstStyle/>
          <a:p>
            <a:pPr defTabSz="722376"/>
            <a:r>
              <a:rPr lang="en-GB" sz="2000" b="1" kern="1200" dirty="0">
                <a:solidFill>
                  <a:schemeClr val="accent1">
                    <a:lumMod val="75000"/>
                  </a:schemeClr>
                </a:solidFill>
                <a:latin typeface="Arial" panose="020B0604020202020204" pitchFamily="34" charset="0"/>
                <a:ea typeface="+mn-ea"/>
                <a:cs typeface="Arial" panose="020B0604020202020204" pitchFamily="34" charset="0"/>
              </a:rPr>
              <a:t>The NYSAB supports the aims of adult safeguarding which are to:</a:t>
            </a:r>
          </a:p>
          <a:p>
            <a:pPr marL="285750" indent="-285750" defTabSz="722376">
              <a:buFont typeface="Arial" panose="020B0604020202020204" pitchFamily="34" charset="0"/>
              <a:buChar char="•"/>
            </a:pPr>
            <a:endParaRPr lang="en-GB" kern="1200" dirty="0">
              <a:solidFill>
                <a:schemeClr val="accent1">
                  <a:lumMod val="75000"/>
                </a:schemeClr>
              </a:solidFill>
              <a:latin typeface="Arial" panose="020B0604020202020204" pitchFamily="34" charset="0"/>
              <a:ea typeface="+mn-ea"/>
              <a:cs typeface="Arial" panose="020B0604020202020204" pitchFamily="34" charset="0"/>
            </a:endParaRP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Stop abuse or neglect</a:t>
            </a: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Prevent harm and reduce risk of abuse or neglect to adults with care and support needs</a:t>
            </a: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Safeguard adults in a way that supports them in making choices and having control about how they want to live</a:t>
            </a: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Promote an approach that concentrates on improving life for the adults concerned</a:t>
            </a: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Raise public awareness so that communities as a whole, alongside professionals, play their part in preventing, identifying and responding to abuse and neglect</a:t>
            </a: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Provide information and support in accessible ways to help people understand the different types of abuse, how to stay safe and what to do raise a concern about the safety and wellbeing of an adult, and</a:t>
            </a:r>
          </a:p>
          <a:p>
            <a:pPr marL="285750" indent="-285750" defTabSz="722376">
              <a:buFont typeface="Arial" panose="020B0604020202020204" pitchFamily="34" charset="0"/>
              <a:buChar char="•"/>
            </a:pPr>
            <a:r>
              <a:rPr lang="en-GB" kern="1200" dirty="0">
                <a:solidFill>
                  <a:schemeClr val="accent1">
                    <a:lumMod val="75000"/>
                  </a:schemeClr>
                </a:solidFill>
                <a:latin typeface="Arial" panose="020B0604020202020204" pitchFamily="34" charset="0"/>
                <a:ea typeface="+mn-ea"/>
                <a:cs typeface="Arial" panose="020B0604020202020204" pitchFamily="34" charset="0"/>
              </a:rPr>
              <a:t>Address what has caused the abuse or neglect</a:t>
            </a:r>
            <a:endParaRPr lang="en-GB" b="1" kern="1200" dirty="0">
              <a:solidFill>
                <a:schemeClr val="accent1">
                  <a:lumMod val="75000"/>
                </a:schemeClr>
              </a:solidFill>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06EDAE1F-EB8F-0A83-E2BB-CDDB23BF5637}"/>
              </a:ext>
            </a:extLst>
          </p:cNvPr>
          <p:cNvPicPr>
            <a:picLocks noChangeAspect="1"/>
          </p:cNvPicPr>
          <p:nvPr/>
        </p:nvPicPr>
        <p:blipFill rotWithShape="1">
          <a:blip r:embed="rId3">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92FEEBE4-3B5C-0A48-0E33-67E13791417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6" name="Rectangle 5">
            <a:extLst>
              <a:ext uri="{FF2B5EF4-FFF2-40B4-BE49-F238E27FC236}">
                <a16:creationId xmlns:a16="http://schemas.microsoft.com/office/drawing/2014/main" id="{CD119B65-1963-C27B-A8A0-32AE8CD37B07}"/>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8B67E864-AC26-487F-5999-9A2C367075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528474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Statutory duties of the NYSAB</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00352" y="889991"/>
            <a:ext cx="6828000" cy="4401205"/>
          </a:xfrm>
          <a:prstGeom prst="rect">
            <a:avLst/>
          </a:prstGeom>
        </p:spPr>
        <p:txBody>
          <a:bodyPr wrap="square">
            <a:spAutoFit/>
          </a:bodyPr>
          <a:lstStyle/>
          <a:p>
            <a:pPr marL="285750" indent="-285750" defTabSz="251460">
              <a:buFont typeface="Arial" panose="020B0604020202020204" pitchFamily="34" charset="0"/>
              <a:buChar char="•"/>
            </a:pPr>
            <a:r>
              <a:rPr lang="en-US" sz="2000" b="1" kern="1200" dirty="0">
                <a:solidFill>
                  <a:schemeClr val="accent1">
                    <a:lumMod val="50000"/>
                  </a:schemeClr>
                </a:solidFill>
                <a:latin typeface="Arial" panose="020B0604020202020204" pitchFamily="34" charset="0"/>
                <a:ea typeface="+mn-ea"/>
                <a:cs typeface="Arial" panose="020B0604020202020204" pitchFamily="34" charset="0"/>
              </a:rPr>
              <a:t>Have strategic priorities </a:t>
            </a:r>
            <a:r>
              <a:rPr lang="en-US" sz="2000" kern="1200" dirty="0">
                <a:solidFill>
                  <a:schemeClr val="accent1">
                    <a:lumMod val="50000"/>
                  </a:schemeClr>
                </a:solidFill>
                <a:latin typeface="Arial" panose="020B0604020202020204" pitchFamily="34" charset="0"/>
                <a:ea typeface="+mn-ea"/>
                <a:cs typeface="Arial" panose="020B0604020202020204" pitchFamily="34" charset="0"/>
              </a:rPr>
              <a:t>- these are priorities the Board will work on over the next year.</a:t>
            </a:r>
          </a:p>
          <a:p>
            <a:pPr defTabSz="251460"/>
            <a:endParaRPr lang="en-US"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a:buFont typeface="Arial" panose="020B0604020202020204" pitchFamily="34" charset="0"/>
              <a:buChar char="•"/>
            </a:pPr>
            <a:r>
              <a:rPr lang="en-US" sz="2000" b="1" kern="1200" dirty="0">
                <a:solidFill>
                  <a:schemeClr val="accent1">
                    <a:lumMod val="50000"/>
                  </a:schemeClr>
                </a:solidFill>
                <a:latin typeface="Arial" panose="020B0604020202020204" pitchFamily="34" charset="0"/>
                <a:ea typeface="+mn-ea"/>
                <a:cs typeface="Arial" panose="020B0604020202020204" pitchFamily="34" charset="0"/>
              </a:rPr>
              <a:t>Produce an annual report </a:t>
            </a:r>
            <a:r>
              <a:rPr lang="en-US" sz="2000" kern="1200" dirty="0">
                <a:solidFill>
                  <a:schemeClr val="accent1">
                    <a:lumMod val="50000"/>
                  </a:schemeClr>
                </a:solidFill>
                <a:latin typeface="Arial" panose="020B0604020202020204" pitchFamily="34" charset="0"/>
                <a:ea typeface="+mn-ea"/>
                <a:cs typeface="Arial" panose="020B0604020202020204" pitchFamily="34" charset="0"/>
              </a:rPr>
              <a:t>– To give an overview of the work the Board has carried out in the last financial year. The NYSAB annual reports are published here: </a:t>
            </a:r>
            <a:r>
              <a:rPr lang="en-GB" sz="2000" b="1" kern="1200" dirty="0">
                <a:solidFill>
                  <a:schemeClr val="accent1">
                    <a:lumMod val="50000"/>
                  </a:schemeClr>
                </a:solidFill>
                <a:latin typeface="Arial" panose="020B0604020202020204" pitchFamily="34" charset="0"/>
                <a:ea typeface="+mn-ea"/>
                <a:cs typeface="Arial" panose="020B0604020202020204" pitchFamily="34" charset="0"/>
                <a:hlinkClick r:id="rId3"/>
              </a:rPr>
              <a:t>NYSAB (safeguardingadults.co.uk)</a:t>
            </a:r>
            <a:endParaRPr lang="en-GB" sz="2000" b="1" kern="1200" dirty="0">
              <a:solidFill>
                <a:schemeClr val="accent1">
                  <a:lumMod val="50000"/>
                </a:schemeClr>
              </a:solidFill>
              <a:latin typeface="Arial" panose="020B0604020202020204" pitchFamily="34" charset="0"/>
              <a:ea typeface="+mn-ea"/>
              <a:cs typeface="Arial" panose="020B0604020202020204" pitchFamily="34" charset="0"/>
            </a:endParaRPr>
          </a:p>
          <a:p>
            <a:pPr defTabSz="251460"/>
            <a:endParaRPr lang="en-US" sz="2000" b="1"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r>
              <a:rPr lang="en-US" sz="2000" b="1" kern="1200" dirty="0">
                <a:solidFill>
                  <a:schemeClr val="accent1">
                    <a:lumMod val="50000"/>
                  </a:schemeClr>
                </a:solidFill>
                <a:latin typeface="Arial" panose="020B0604020202020204" pitchFamily="34" charset="0"/>
                <a:ea typeface="+mn-ea"/>
                <a:cs typeface="Arial" panose="020B0604020202020204" pitchFamily="34" charset="0"/>
              </a:rPr>
              <a:t>Carry out safeguarding adult reviews</a:t>
            </a:r>
            <a:r>
              <a:rPr lang="en-US" sz="2000" kern="1200" dirty="0">
                <a:solidFill>
                  <a:schemeClr val="accent1">
                    <a:lumMod val="50000"/>
                  </a:schemeClr>
                </a:solidFill>
                <a:latin typeface="Arial" panose="020B0604020202020204" pitchFamily="34" charset="0"/>
                <a:ea typeface="+mn-ea"/>
                <a:cs typeface="Arial" panose="020B0604020202020204" pitchFamily="34" charset="0"/>
              </a:rPr>
              <a:t> - </a:t>
            </a:r>
            <a:r>
              <a:rPr lang="en-GB" sz="2000" kern="1200" dirty="0">
                <a:solidFill>
                  <a:schemeClr val="accent1">
                    <a:lumMod val="50000"/>
                  </a:schemeClr>
                </a:solidFill>
                <a:latin typeface="Arial" panose="020B0604020202020204" pitchFamily="34" charset="0"/>
                <a:ea typeface="+mn-ea"/>
                <a:cs typeface="Arial" panose="020B0604020202020204" pitchFamily="34" charset="0"/>
              </a:rPr>
              <a:t>a process for all partner agencies to identify the lessons that can be learned from serious safeguarding adult cases, where an adult in vulnerable circumstances has died or been seriously injured, and abuse or neglect has been suspected. </a:t>
            </a:r>
          </a:p>
        </p:txBody>
      </p:sp>
      <p:pic>
        <p:nvPicPr>
          <p:cNvPr id="3" name="Picture 2">
            <a:extLst>
              <a:ext uri="{FF2B5EF4-FFF2-40B4-BE49-F238E27FC236}">
                <a16:creationId xmlns:a16="http://schemas.microsoft.com/office/drawing/2014/main" id="{72F4A403-F833-CD0C-07B6-7C28817E91FC}"/>
              </a:ext>
            </a:extLst>
          </p:cNvPr>
          <p:cNvPicPr>
            <a:picLocks noChangeAspect="1"/>
          </p:cNvPicPr>
          <p:nvPr/>
        </p:nvPicPr>
        <p:blipFill rotWithShape="1">
          <a:blip r:embed="rId4">
            <a:alphaModFix amt="66000"/>
          </a:blip>
          <a:srcRect t="4999"/>
          <a:stretch/>
        </p:blipFill>
        <p:spPr>
          <a:xfrm>
            <a:off x="-25180" y="6017116"/>
            <a:ext cx="12242359" cy="877426"/>
          </a:xfrm>
          <a:prstGeom prst="rect">
            <a:avLst/>
          </a:prstGeom>
        </p:spPr>
      </p:pic>
      <p:sp>
        <p:nvSpPr>
          <p:cNvPr id="5" name="Rectangle 4">
            <a:extLst>
              <a:ext uri="{FF2B5EF4-FFF2-40B4-BE49-F238E27FC236}">
                <a16:creationId xmlns:a16="http://schemas.microsoft.com/office/drawing/2014/main" id="{9A48FEF0-AE55-6ECE-A017-1E8F05436CB2}"/>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6" name="Rectangle 5">
            <a:extLst>
              <a:ext uri="{FF2B5EF4-FFF2-40B4-BE49-F238E27FC236}">
                <a16:creationId xmlns:a16="http://schemas.microsoft.com/office/drawing/2014/main" id="{9B71DAB4-DCF0-B795-9422-8E7773AF8381}"/>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D0983118-0D72-5B7D-4F47-92BCF5C6F8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3959568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CD447D61-BABC-ACE2-6589-4BA596634DF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598" y="947668"/>
            <a:ext cx="11222033" cy="5565775"/>
          </a:xfrm>
          <a:prstGeom prst="rect">
            <a:avLst/>
          </a:prstGeom>
          <a:noFill/>
        </p:spPr>
      </p:pic>
      <p:sp>
        <p:nvSpPr>
          <p:cNvPr id="8" name="TextBox 7">
            <a:extLst>
              <a:ext uri="{FF2B5EF4-FFF2-40B4-BE49-F238E27FC236}">
                <a16:creationId xmlns:a16="http://schemas.microsoft.com/office/drawing/2014/main" id="{EE251807-219F-D027-147D-F1D3F46E0927}"/>
              </a:ext>
            </a:extLst>
          </p:cNvPr>
          <p:cNvSpPr txBox="1"/>
          <p:nvPr/>
        </p:nvSpPr>
        <p:spPr>
          <a:xfrm>
            <a:off x="491490" y="158363"/>
            <a:ext cx="11144250" cy="630942"/>
          </a:xfrm>
          <a:prstGeom prst="rect">
            <a:avLst/>
          </a:prstGeom>
          <a:noFill/>
        </p:spPr>
        <p:txBody>
          <a:bodyPr wrap="square">
            <a:spAutoFit/>
          </a:bodyPr>
          <a:lstStyle/>
          <a:p>
            <a:pPr algn="ctr"/>
            <a:r>
              <a:rPr lang="en-GB" sz="3500" b="1" dirty="0">
                <a:solidFill>
                  <a:schemeClr val="accent3">
                    <a:lumMod val="50000"/>
                  </a:schemeClr>
                </a:solidFill>
                <a:latin typeface="Arial" panose="020B0604020202020204" pitchFamily="34" charset="0"/>
                <a:cs typeface="Arial" panose="020B0604020202020204" pitchFamily="34" charset="0"/>
              </a:rPr>
              <a:t>NYSAB Strategic Priorities 2025/2028</a:t>
            </a:r>
            <a:endParaRPr lang="en-GB" dirty="0"/>
          </a:p>
        </p:txBody>
      </p:sp>
    </p:spTree>
    <p:extLst>
      <p:ext uri="{BB962C8B-B14F-4D97-AF65-F5344CB8AC3E}">
        <p14:creationId xmlns:p14="http://schemas.microsoft.com/office/powerpoint/2010/main" val="3417416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Speech Bubble: Rectangle with Corners Rounded 11">
            <a:extLst>
              <a:ext uri="{FF2B5EF4-FFF2-40B4-BE49-F238E27FC236}">
                <a16:creationId xmlns:a16="http://schemas.microsoft.com/office/drawing/2014/main" id="{AB0B5410-0DED-8F39-9160-FC3FF6343E0B}"/>
              </a:ext>
            </a:extLst>
          </p:cNvPr>
          <p:cNvSpPr/>
          <p:nvPr/>
        </p:nvSpPr>
        <p:spPr>
          <a:xfrm>
            <a:off x="128016" y="61596"/>
            <a:ext cx="3850860" cy="1445657"/>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connect with our communities by listening, promoting inclusion, and ensuring everyone has fair access to safeguarding support and services.</a:t>
            </a:r>
            <a:endParaRPr lang="en-GB" dirty="0"/>
          </a:p>
        </p:txBody>
      </p:sp>
      <p:sp>
        <p:nvSpPr>
          <p:cNvPr id="15" name="Speech Bubble: Rectangle with Corners Rounded 14">
            <a:extLst>
              <a:ext uri="{FF2B5EF4-FFF2-40B4-BE49-F238E27FC236}">
                <a16:creationId xmlns:a16="http://schemas.microsoft.com/office/drawing/2014/main" id="{CFC0E05E-1030-99E1-05E8-666011E9A715}"/>
              </a:ext>
            </a:extLst>
          </p:cNvPr>
          <p:cNvSpPr/>
          <p:nvPr/>
        </p:nvSpPr>
        <p:spPr>
          <a:xfrm>
            <a:off x="8107169" y="4057148"/>
            <a:ext cx="3970488" cy="135470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empower communities to share their experiences and influence how safeguarding support is designed and delivered</a:t>
            </a:r>
            <a:endParaRPr lang="en-GB" dirty="0"/>
          </a:p>
        </p:txBody>
      </p:sp>
      <p:sp>
        <p:nvSpPr>
          <p:cNvPr id="16" name="Speech Bubble: Rectangle with Corners Rounded 15">
            <a:extLst>
              <a:ext uri="{FF2B5EF4-FFF2-40B4-BE49-F238E27FC236}">
                <a16:creationId xmlns:a16="http://schemas.microsoft.com/office/drawing/2014/main" id="{1F4987C2-8A26-6C97-1CDB-87D9CCA31D74}"/>
              </a:ext>
            </a:extLst>
          </p:cNvPr>
          <p:cNvSpPr/>
          <p:nvPr/>
        </p:nvSpPr>
        <p:spPr>
          <a:xfrm>
            <a:off x="128016" y="1708762"/>
            <a:ext cx="3889700" cy="1451581"/>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analyse trends and themes from various sources to identify and address safeguarding issues, ensuring our practices are informed and effective.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Speech Bubble: Rectangle with Corners Rounded 16">
            <a:extLst>
              <a:ext uri="{FF2B5EF4-FFF2-40B4-BE49-F238E27FC236}">
                <a16:creationId xmlns:a16="http://schemas.microsoft.com/office/drawing/2014/main" id="{79537902-3C03-E237-4819-04D40B4C0397}"/>
              </a:ext>
            </a:extLst>
          </p:cNvPr>
          <p:cNvSpPr/>
          <p:nvPr/>
        </p:nvSpPr>
        <p:spPr>
          <a:xfrm>
            <a:off x="128015" y="5166452"/>
            <a:ext cx="3801535" cy="142319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engage with professionals, listen to their challenges, and work together to offer them practical and useful support.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 name="Speech Bubble: Rectangle with Corners Rounded 17">
            <a:extLst>
              <a:ext uri="{FF2B5EF4-FFF2-40B4-BE49-F238E27FC236}">
                <a16:creationId xmlns:a16="http://schemas.microsoft.com/office/drawing/2014/main" id="{80BDD7D8-2DF3-4C71-1410-6C431020E562}"/>
              </a:ext>
            </a:extLst>
          </p:cNvPr>
          <p:cNvSpPr/>
          <p:nvPr/>
        </p:nvSpPr>
        <p:spPr>
          <a:xfrm>
            <a:off x="8107169" y="5571606"/>
            <a:ext cx="3970488" cy="124923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raise awareness of abuse and neglect, ensuring everyone knows the signs and how to report concerns.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Speech Bubble: Rectangle with Corners Rounded 21">
            <a:extLst>
              <a:ext uri="{FF2B5EF4-FFF2-40B4-BE49-F238E27FC236}">
                <a16:creationId xmlns:a16="http://schemas.microsoft.com/office/drawing/2014/main" id="{ED434975-8CDD-AAD0-588F-B7DE02566CBF}"/>
              </a:ext>
            </a:extLst>
          </p:cNvPr>
          <p:cNvSpPr/>
          <p:nvPr/>
        </p:nvSpPr>
        <p:spPr>
          <a:xfrm>
            <a:off x="64008" y="3474487"/>
            <a:ext cx="3953708" cy="142319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work with partners to ensure smooth and safe transitions between services, reducing safeguarding risks during key life changes.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Speech Bubble: Rectangle with Corners Rounded 24">
            <a:extLst>
              <a:ext uri="{FF2B5EF4-FFF2-40B4-BE49-F238E27FC236}">
                <a16:creationId xmlns:a16="http://schemas.microsoft.com/office/drawing/2014/main" id="{44F4BB36-3009-396E-0F85-7F11E7714366}"/>
              </a:ext>
            </a:extLst>
          </p:cNvPr>
          <p:cNvSpPr/>
          <p:nvPr/>
        </p:nvSpPr>
        <p:spPr>
          <a:xfrm>
            <a:off x="4076903" y="65836"/>
            <a:ext cx="3801535" cy="142319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work with partners to support people who are repeatedly rough sleeping or at risk of this, helping to prevent abuse, neglect, and exploitation.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8" name="Speech Bubble: Rectangle with Corners Rounded 27">
            <a:extLst>
              <a:ext uri="{FF2B5EF4-FFF2-40B4-BE49-F238E27FC236}">
                <a16:creationId xmlns:a16="http://schemas.microsoft.com/office/drawing/2014/main" id="{76D86EE5-7458-ECF4-3B01-B3F46265DF52}"/>
              </a:ext>
            </a:extLst>
          </p:cNvPr>
          <p:cNvSpPr/>
          <p:nvPr/>
        </p:nvSpPr>
        <p:spPr>
          <a:xfrm>
            <a:off x="4145731" y="1712200"/>
            <a:ext cx="3732707" cy="1589961"/>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promote a culture of continuous learning and improvement to ensure the workforce remains confident and effective in safeguarding.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9" name="Speech Bubble: Rectangle with Corners Rounded 28">
            <a:extLst>
              <a:ext uri="{FF2B5EF4-FFF2-40B4-BE49-F238E27FC236}">
                <a16:creationId xmlns:a16="http://schemas.microsoft.com/office/drawing/2014/main" id="{91C052AD-148A-9826-F44F-059E6598349C}"/>
              </a:ext>
            </a:extLst>
          </p:cNvPr>
          <p:cNvSpPr/>
          <p:nvPr/>
        </p:nvSpPr>
        <p:spPr>
          <a:xfrm>
            <a:off x="4145731" y="3531914"/>
            <a:ext cx="3766358" cy="135470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make sure there are enough skilled teams working together to support people at risk of self-neglect.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0" name="Speech Bubble: Rectangle with Corners Rounded 29">
            <a:extLst>
              <a:ext uri="{FF2B5EF4-FFF2-40B4-BE49-F238E27FC236}">
                <a16:creationId xmlns:a16="http://schemas.microsoft.com/office/drawing/2014/main" id="{016694A2-0E8B-815A-BB96-6E8ADFB5E415}"/>
              </a:ext>
            </a:extLst>
          </p:cNvPr>
          <p:cNvSpPr/>
          <p:nvPr/>
        </p:nvSpPr>
        <p:spPr>
          <a:xfrm>
            <a:off x="7976465" y="26960"/>
            <a:ext cx="4101192" cy="12431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embed a trauma-informed approach, ensuring safeguarding responses are compassionate and consider past experiences.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2" name="Speech Bubble: Rectangle with Corners Rounded 31">
            <a:extLst>
              <a:ext uri="{FF2B5EF4-FFF2-40B4-BE49-F238E27FC236}">
                <a16:creationId xmlns:a16="http://schemas.microsoft.com/office/drawing/2014/main" id="{84B21EBB-5228-D615-CC7C-35A6928C64EA}"/>
              </a:ext>
            </a:extLst>
          </p:cNvPr>
          <p:cNvSpPr/>
          <p:nvPr/>
        </p:nvSpPr>
        <p:spPr>
          <a:xfrm>
            <a:off x="8031295" y="1464100"/>
            <a:ext cx="3991531" cy="97045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support staff to be confident in the use of Mental Capacity Assessments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Speech Bubble: Rectangle with Corners Rounded 32">
            <a:extLst>
              <a:ext uri="{FF2B5EF4-FFF2-40B4-BE49-F238E27FC236}">
                <a16:creationId xmlns:a16="http://schemas.microsoft.com/office/drawing/2014/main" id="{4140D12D-7A33-E6D5-7059-44EDC476F361}"/>
              </a:ext>
            </a:extLst>
          </p:cNvPr>
          <p:cNvSpPr/>
          <p:nvPr/>
        </p:nvSpPr>
        <p:spPr>
          <a:xfrm>
            <a:off x="4075782" y="5093033"/>
            <a:ext cx="3864521" cy="1545688"/>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support staff to be professionally curious, promoting a culture of questioning and exploration to understand the full context of each situation.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Speech Bubble: Rectangle with Corners Rounded 33">
            <a:extLst>
              <a:ext uri="{FF2B5EF4-FFF2-40B4-BE49-F238E27FC236}">
                <a16:creationId xmlns:a16="http://schemas.microsoft.com/office/drawing/2014/main" id="{7F18AACE-2499-3B38-12AF-E07C918F15B0}"/>
              </a:ext>
            </a:extLst>
          </p:cNvPr>
          <p:cNvSpPr/>
          <p:nvPr/>
        </p:nvSpPr>
        <p:spPr>
          <a:xfrm>
            <a:off x="8072453" y="2640649"/>
            <a:ext cx="3991531" cy="124318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We will ensure relevant safeguarding information is captured and shared in a timely way to protect adults at risk.</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1069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Safeguarding Adult Reviews</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91444" y="800072"/>
            <a:ext cx="6828000" cy="5324535"/>
          </a:xfrm>
          <a:prstGeom prst="rect">
            <a:avLst/>
          </a:prstGeom>
        </p:spPr>
        <p:txBody>
          <a:bodyPr wrap="square">
            <a:spAutoFit/>
          </a:bodyPr>
          <a:lstStyle/>
          <a:p>
            <a:pPr marL="285750" indent="-285750" defTabSz="251460" fontAlgn="base">
              <a:buFont typeface="Arial" panose="020B0604020202020204" pitchFamily="34" charset="0"/>
              <a:buChar char="•"/>
            </a:pPr>
            <a:r>
              <a:rPr lang="en-GB" sz="2000" dirty="0">
                <a:solidFill>
                  <a:schemeClr val="accent1">
                    <a:lumMod val="50000"/>
                  </a:schemeClr>
                </a:solidFill>
                <a:latin typeface="Arial" panose="020B0604020202020204" pitchFamily="34" charset="0"/>
                <a:cs typeface="Arial" panose="020B0604020202020204" pitchFamily="34" charset="0"/>
              </a:rPr>
              <a:t>A Safeguarding Adults Review (SAR) is about learning lessons for the future. </a:t>
            </a:r>
          </a:p>
          <a:p>
            <a:pPr marL="285750" indent="-285750" defTabSz="251460" fontAlgn="base">
              <a:buFont typeface="Arial" panose="020B0604020202020204" pitchFamily="34" charset="0"/>
              <a:buChar char="•"/>
            </a:pPr>
            <a:endParaRPr lang="en-GB" sz="2000" dirty="0">
              <a:solidFill>
                <a:schemeClr val="accent1">
                  <a:lumMod val="50000"/>
                </a:schemeClr>
              </a:solidFill>
              <a:latin typeface="Arial" panose="020B0604020202020204" pitchFamily="34" charset="0"/>
              <a:cs typeface="Arial" panose="020B0604020202020204" pitchFamily="34" charset="0"/>
            </a:endParaRPr>
          </a:p>
          <a:p>
            <a:pPr marL="285750" indent="-285750" defTabSz="251460" fontAlgn="base">
              <a:buFont typeface="Arial" panose="020B0604020202020204" pitchFamily="34" charset="0"/>
              <a:buChar char="•"/>
            </a:pPr>
            <a:r>
              <a:rPr lang="en-GB" sz="2000" dirty="0">
                <a:solidFill>
                  <a:schemeClr val="accent1">
                    <a:lumMod val="50000"/>
                  </a:schemeClr>
                </a:solidFill>
                <a:latin typeface="Arial" panose="020B0604020202020204" pitchFamily="34" charset="0"/>
                <a:cs typeface="Arial" panose="020B0604020202020204" pitchFamily="34" charset="0"/>
              </a:rPr>
              <a:t>They give the Safeguarding Adults Boards the full picture of what went wrong, so that all organisations involved can improve as a result.</a:t>
            </a: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r>
              <a:rPr lang="en-GB" sz="2000" kern="1200" dirty="0">
                <a:solidFill>
                  <a:schemeClr val="accent1">
                    <a:lumMod val="50000"/>
                  </a:schemeClr>
                </a:solidFill>
                <a:latin typeface="Arial" panose="020B0604020202020204" pitchFamily="34" charset="0"/>
                <a:ea typeface="+mn-ea"/>
                <a:cs typeface="Arial" panose="020B0604020202020204" pitchFamily="34" charset="0"/>
              </a:rPr>
              <a:t>As a result of a detailed review, recommendations are made to change or improve practice and services. </a:t>
            </a:r>
          </a:p>
          <a:p>
            <a:pPr marL="285750" indent="-285750" defTabSz="251460" fontAlgn="base">
              <a:buFont typeface="Arial" panose="020B0604020202020204" pitchFamily="34" charset="0"/>
              <a:buChar char="•"/>
            </a:pPr>
            <a:endParaRPr lang="en-GB" sz="2000" dirty="0">
              <a:solidFill>
                <a:schemeClr val="accent1">
                  <a:lumMod val="50000"/>
                </a:schemeClr>
              </a:solidFill>
              <a:latin typeface="Arial" panose="020B0604020202020204" pitchFamily="34" charset="0"/>
              <a:cs typeface="Arial" panose="020B0604020202020204" pitchFamily="34" charset="0"/>
            </a:endParaRPr>
          </a:p>
          <a:p>
            <a:pPr marL="285750" indent="-285750" defTabSz="251460" fontAlgn="base">
              <a:buFont typeface="Arial" panose="020B0604020202020204" pitchFamily="34" charset="0"/>
              <a:buChar char="•"/>
            </a:pPr>
            <a:r>
              <a:rPr lang="en-GB" sz="2000" kern="1200" dirty="0">
                <a:solidFill>
                  <a:schemeClr val="accent1">
                    <a:lumMod val="50000"/>
                  </a:schemeClr>
                </a:solidFill>
                <a:latin typeface="Arial" panose="020B0604020202020204" pitchFamily="34" charset="0"/>
                <a:ea typeface="+mn-ea"/>
                <a:cs typeface="Arial" panose="020B0604020202020204" pitchFamily="34" charset="0"/>
              </a:rPr>
              <a:t>The aim of the process is to learn lessons and make improvements, not to apportion blame to individual people or organisations.</a:t>
            </a:r>
          </a:p>
          <a:p>
            <a:pPr defTabSz="251460" fontAlgn="base"/>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r>
              <a:rPr lang="en-GB" sz="2000" dirty="0">
                <a:solidFill>
                  <a:schemeClr val="accent1">
                    <a:lumMod val="50000"/>
                  </a:schemeClr>
                </a:solidFill>
                <a:latin typeface="Arial" panose="020B0604020202020204" pitchFamily="34" charset="0"/>
                <a:cs typeface="Arial" panose="020B0604020202020204" pitchFamily="34" charset="0"/>
              </a:rPr>
              <a:t>To make a SAR referral, the form can be found here: </a:t>
            </a:r>
            <a:r>
              <a:rPr lang="en-GB" sz="2000" dirty="0">
                <a:hlinkClick r:id="rId3"/>
              </a:rPr>
              <a:t>SAR Policy</a:t>
            </a:r>
            <a:r>
              <a:rPr lang="en-GB" sz="2000" dirty="0"/>
              <a:t> </a:t>
            </a:r>
            <a:r>
              <a:rPr lang="en-GB" sz="2000" dirty="0">
                <a:solidFill>
                  <a:schemeClr val="accent1">
                    <a:lumMod val="50000"/>
                  </a:schemeClr>
                </a:solidFill>
                <a:latin typeface="Arial" panose="020B0604020202020204" pitchFamily="34" charset="0"/>
                <a:cs typeface="Arial" panose="020B0604020202020204" pitchFamily="34" charset="0"/>
              </a:rPr>
              <a:t>and sent to </a:t>
            </a:r>
            <a:r>
              <a:rPr lang="en-GB" sz="2000" dirty="0">
                <a:hlinkClick r:id="rId4"/>
              </a:rPr>
              <a:t>nysab@northyorks.gov.uk</a:t>
            </a:r>
            <a:r>
              <a:rPr lang="en-GB" sz="2000" dirty="0"/>
              <a:t> </a:t>
            </a: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9A644A0F-FF70-3207-4A1A-7A5DD332FE25}"/>
              </a:ext>
            </a:extLst>
          </p:cNvPr>
          <p:cNvPicPr>
            <a:picLocks noChangeAspect="1"/>
          </p:cNvPicPr>
          <p:nvPr/>
        </p:nvPicPr>
        <p:blipFill rotWithShape="1">
          <a:blip r:embed="rId5">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27137DC9-6468-B7C7-F740-AAC71FB6D28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19004B3B-DD07-7BE6-FC46-47B06A75AC7E}"/>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585CA60A-1E9C-18C0-4312-4E8BA3F270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1938730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3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Freeform: Shape 3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5D054-4143-421F-B2C5-E10309E7509B}"/>
              </a:ext>
            </a:extLst>
          </p:cNvPr>
          <p:cNvSpPr>
            <a:spLocks noGrp="1"/>
          </p:cNvSpPr>
          <p:nvPr>
            <p:ph type="title"/>
          </p:nvPr>
        </p:nvSpPr>
        <p:spPr>
          <a:xfrm>
            <a:off x="621792" y="1161288"/>
            <a:ext cx="3602736" cy="4526280"/>
          </a:xfrm>
        </p:spPr>
        <p:txBody>
          <a:bodyPr>
            <a:normAutofit/>
          </a:bodyPr>
          <a:lstStyle/>
          <a:p>
            <a:r>
              <a:rPr lang="en-GB" sz="3500" b="1" dirty="0">
                <a:solidFill>
                  <a:schemeClr val="accent3">
                    <a:lumMod val="50000"/>
                  </a:schemeClr>
                </a:solidFill>
                <a:latin typeface="Arial" panose="020B0604020202020204" pitchFamily="34" charset="0"/>
                <a:cs typeface="Arial" panose="020B0604020202020204" pitchFamily="34" charset="0"/>
              </a:rPr>
              <a:t>Safeguarding Adult Reviews</a:t>
            </a:r>
          </a:p>
        </p:txBody>
      </p:sp>
      <p:sp>
        <p:nvSpPr>
          <p:cNvPr id="44" name="Rectangle 3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0CAEA5-A505-9949-B8D5-3C159F5D9592}"/>
              </a:ext>
            </a:extLst>
          </p:cNvPr>
          <p:cNvSpPr/>
          <p:nvPr/>
        </p:nvSpPr>
        <p:spPr>
          <a:xfrm>
            <a:off x="5091444" y="755127"/>
            <a:ext cx="6828000" cy="5632311"/>
          </a:xfrm>
          <a:prstGeom prst="rect">
            <a:avLst/>
          </a:prstGeom>
        </p:spPr>
        <p:txBody>
          <a:bodyPr wrap="square">
            <a:spAutoFit/>
          </a:bodyPr>
          <a:lstStyle/>
          <a:p>
            <a:pPr marL="285750" indent="-285750" defTabSz="251460" fontAlgn="base">
              <a:buFont typeface="Arial" panose="020B0604020202020204" pitchFamily="34" charset="0"/>
              <a:buChar char="•"/>
            </a:pPr>
            <a:r>
              <a:rPr lang="en-GB" sz="2000" dirty="0">
                <a:solidFill>
                  <a:schemeClr val="accent1">
                    <a:lumMod val="50000"/>
                  </a:schemeClr>
                </a:solidFill>
                <a:latin typeface="Arial" panose="020B0604020202020204" pitchFamily="34" charset="0"/>
                <a:cs typeface="Arial" panose="020B0604020202020204" pitchFamily="34" charset="0"/>
              </a:rPr>
              <a:t>The NYSAB commissions independent authors to conduct and write its Safeguarding Adult Reviews and reports. This is best practice.  </a:t>
            </a: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r>
              <a:rPr lang="en-GB" sz="2000" kern="1200" dirty="0">
                <a:solidFill>
                  <a:schemeClr val="accent1">
                    <a:lumMod val="50000"/>
                  </a:schemeClr>
                </a:solidFill>
                <a:latin typeface="Arial" panose="020B0604020202020204" pitchFamily="34" charset="0"/>
                <a:ea typeface="+mn-ea"/>
                <a:cs typeface="Arial" panose="020B0604020202020204" pitchFamily="34" charset="0"/>
              </a:rPr>
              <a:t>We are receiving increased requests for SARs – this is a national picture.</a:t>
            </a: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r>
              <a:rPr lang="en-GB" sz="2000" dirty="0">
                <a:solidFill>
                  <a:schemeClr val="accent1">
                    <a:lumMod val="50000"/>
                  </a:schemeClr>
                </a:solidFill>
                <a:latin typeface="Arial" panose="020B0604020202020204" pitchFamily="34" charset="0"/>
                <a:cs typeface="Arial" panose="020B0604020202020204" pitchFamily="34" charset="0"/>
              </a:rPr>
              <a:t>Some key themes highlighted by the second national SAR analysis April 2019 – March 2023:</a:t>
            </a:r>
          </a:p>
          <a:p>
            <a:pPr marL="742950" lvl="1" indent="-285750" defTabSz="251460" fontAlgn="base">
              <a:buFont typeface="Arial" panose="020B0604020202020204" pitchFamily="34" charset="0"/>
              <a:buChar char="•"/>
            </a:pPr>
            <a:r>
              <a:rPr lang="en-GB" sz="2000" kern="1200" dirty="0">
                <a:solidFill>
                  <a:schemeClr val="accent1">
                    <a:lumMod val="50000"/>
                  </a:schemeClr>
                </a:solidFill>
                <a:latin typeface="Arial" panose="020B0604020202020204" pitchFamily="34" charset="0"/>
                <a:ea typeface="+mn-ea"/>
                <a:cs typeface="Arial" panose="020B0604020202020204" pitchFamily="34" charset="0"/>
              </a:rPr>
              <a:t>Safe care at </a:t>
            </a:r>
            <a:r>
              <a:rPr lang="en-GB" sz="2000" dirty="0">
                <a:solidFill>
                  <a:schemeClr val="accent1">
                    <a:lumMod val="50000"/>
                  </a:schemeClr>
                </a:solidFill>
                <a:latin typeface="Arial" panose="020B0604020202020204" pitchFamily="34" charset="0"/>
                <a:cs typeface="Arial" panose="020B0604020202020204" pitchFamily="34" charset="0"/>
              </a:rPr>
              <a:t>home, power of entry, closed environments and organisational abuse, transitional safeguarding, homelessness, substance use, edge of care. </a:t>
            </a:r>
            <a:r>
              <a:rPr lang="en-GB" sz="2000" kern="1200" dirty="0">
                <a:solidFill>
                  <a:schemeClr val="accent1">
                    <a:lumMod val="50000"/>
                  </a:schemeClr>
                </a:solidFill>
                <a:latin typeface="Arial" panose="020B0604020202020204" pitchFamily="34" charset="0"/>
                <a:ea typeface="+mn-ea"/>
                <a:cs typeface="Arial" panose="020B0604020202020204" pitchFamily="34" charset="0"/>
              </a:rPr>
              <a:t> </a:t>
            </a: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r>
              <a:rPr lang="en-US" sz="2000" kern="1200" dirty="0">
                <a:solidFill>
                  <a:schemeClr val="accent1">
                    <a:lumMod val="50000"/>
                  </a:schemeClr>
                </a:solidFill>
                <a:latin typeface="Arial" panose="020B0604020202020204" pitchFamily="34" charset="0"/>
                <a:ea typeface="+mn-ea"/>
                <a:cs typeface="Arial" panose="020B0604020202020204" pitchFamily="34" charset="0"/>
              </a:rPr>
              <a:t>Our SAR policy and published SAR reports can be found here: </a:t>
            </a:r>
            <a:r>
              <a:rPr lang="en-GB" sz="2000" b="1" kern="1200" dirty="0">
                <a:solidFill>
                  <a:schemeClr val="accent1">
                    <a:lumMod val="50000"/>
                  </a:schemeClr>
                </a:solidFill>
                <a:latin typeface="Arial" panose="020B0604020202020204" pitchFamily="34" charset="0"/>
                <a:ea typeface="+mn-ea"/>
                <a:cs typeface="Arial" panose="020B0604020202020204" pitchFamily="34" charset="0"/>
                <a:hlinkClick r:id="rId3"/>
              </a:rPr>
              <a:t>NYSAB (safeguardingadults.co.uk)</a:t>
            </a:r>
            <a:endParaRPr lang="en-US" sz="2000" b="1" dirty="0">
              <a:solidFill>
                <a:schemeClr val="accent1">
                  <a:lumMod val="50000"/>
                </a:schemeClr>
              </a:solidFill>
              <a:latin typeface="Arial" panose="020B0604020202020204" pitchFamily="34" charset="0"/>
              <a:cs typeface="Arial" panose="020B0604020202020204" pitchFamily="34" charset="0"/>
            </a:endParaRP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a:p>
            <a:pPr marL="285750" indent="-285750" defTabSz="251460" fontAlgn="base">
              <a:buFont typeface="Arial" panose="020B0604020202020204" pitchFamily="34" charset="0"/>
              <a:buChar char="•"/>
            </a:pPr>
            <a:endParaRPr lang="en-GB" sz="2000" kern="1200" dirty="0">
              <a:solidFill>
                <a:schemeClr val="accent1">
                  <a:lumMod val="50000"/>
                </a:schemeClr>
              </a:solidFill>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9A644A0F-FF70-3207-4A1A-7A5DD332FE25}"/>
              </a:ext>
            </a:extLst>
          </p:cNvPr>
          <p:cNvPicPr>
            <a:picLocks noChangeAspect="1"/>
          </p:cNvPicPr>
          <p:nvPr/>
        </p:nvPicPr>
        <p:blipFill rotWithShape="1">
          <a:blip r:embed="rId4">
            <a:alphaModFix amt="66000"/>
          </a:blip>
          <a:srcRect t="4999"/>
          <a:stretch/>
        </p:blipFill>
        <p:spPr>
          <a:xfrm>
            <a:off x="-25180" y="6017116"/>
            <a:ext cx="12242359" cy="877426"/>
          </a:xfrm>
          <a:prstGeom prst="rect">
            <a:avLst/>
          </a:prstGeom>
        </p:spPr>
      </p:pic>
      <p:sp>
        <p:nvSpPr>
          <p:cNvPr id="4" name="Rectangle 3">
            <a:extLst>
              <a:ext uri="{FF2B5EF4-FFF2-40B4-BE49-F238E27FC236}">
                <a16:creationId xmlns:a16="http://schemas.microsoft.com/office/drawing/2014/main" id="{27137DC9-6468-B7C7-F740-AAC71FB6D285}"/>
              </a:ext>
            </a:extLst>
          </p:cNvPr>
          <p:cNvSpPr>
            <a:spLocks noChangeArrowheads="1"/>
          </p:cNvSpPr>
          <p:nvPr/>
        </p:nvSpPr>
        <p:spPr bwMode="auto">
          <a:xfrm>
            <a:off x="621791" y="5291196"/>
            <a:ext cx="2229081"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E79"/>
                </a:solidFill>
                <a:latin typeface="Calibri" panose="020F0502020204030204" pitchFamily="34" charset="0"/>
                <a:ea typeface="+mn-ea"/>
                <a:cs typeface="Times New Roman" panose="02020603050405020304" pitchFamily="18" charset="0"/>
              </a:rPr>
              <a:t>www.safeguardingadults.co.uk</a:t>
            </a:r>
            <a:r>
              <a:rPr lang="en-US" altLang="en-US" sz="1106" b="1" kern="1200" dirty="0">
                <a:solidFill>
                  <a:srgbClr val="1F4E79"/>
                </a:solidFill>
                <a:latin typeface="Calibri" panose="020F0502020204030204" pitchFamily="34" charset="0"/>
                <a:ea typeface="+mn-ea"/>
                <a:cs typeface="Times New Roman" panose="02020603050405020304" pitchFamily="18" charset="0"/>
              </a:rPr>
              <a:t> </a:t>
            </a:r>
            <a:endParaRPr lang="en-US" altLang="en-US" sz="1400" dirty="0">
              <a:latin typeface="Arial" panose="020B0604020202020204" pitchFamily="34" charset="0"/>
            </a:endParaRPr>
          </a:p>
        </p:txBody>
      </p:sp>
      <p:sp>
        <p:nvSpPr>
          <p:cNvPr id="5" name="Rectangle 4">
            <a:extLst>
              <a:ext uri="{FF2B5EF4-FFF2-40B4-BE49-F238E27FC236}">
                <a16:creationId xmlns:a16="http://schemas.microsoft.com/office/drawing/2014/main" id="{19004B3B-DD07-7BE6-FC46-47B06A75AC7E}"/>
              </a:ext>
            </a:extLst>
          </p:cNvPr>
          <p:cNvSpPr>
            <a:spLocks noChangeArrowheads="1"/>
          </p:cNvSpPr>
          <p:nvPr/>
        </p:nvSpPr>
        <p:spPr bwMode="auto">
          <a:xfrm>
            <a:off x="621791" y="5522260"/>
            <a:ext cx="2344768" cy="26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defTabSz="541769" eaLnBrk="0" fontAlgn="base" hangingPunct="0">
              <a:spcBef>
                <a:spcPct val="0"/>
              </a:spcBef>
              <a:spcAft>
                <a:spcPct val="0"/>
              </a:spcAft>
            </a:pPr>
            <a:r>
              <a:rPr lang="en-US" altLang="en-US" sz="1264" b="1" kern="1200" dirty="0">
                <a:solidFill>
                  <a:srgbClr val="1F497D"/>
                </a:solidFill>
                <a:latin typeface="Calibri" panose="020F0502020204030204" pitchFamily="34" charset="0"/>
                <a:ea typeface="+mn-ea"/>
                <a:cs typeface="Times New Roman" panose="02020603050405020304" pitchFamily="18" charset="0"/>
              </a:rPr>
              <a:t>Follow us on X: @NYSAB1</a:t>
            </a:r>
            <a:endParaRPr lang="en-US" altLang="en-US" sz="1600" dirty="0">
              <a:latin typeface="Arial" panose="020B0604020202020204" pitchFamily="34" charset="0"/>
            </a:endParaRPr>
          </a:p>
        </p:txBody>
      </p:sp>
      <p:pic>
        <p:nvPicPr>
          <p:cNvPr id="9" name="Picture 8">
            <a:extLst>
              <a:ext uri="{FF2B5EF4-FFF2-40B4-BE49-F238E27FC236}">
                <a16:creationId xmlns:a16="http://schemas.microsoft.com/office/drawing/2014/main" id="{78437E20-DCCC-46F1-3924-0010FCEB2A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925" y="283431"/>
            <a:ext cx="2876052" cy="1332805"/>
          </a:xfrm>
          <a:prstGeom prst="rect">
            <a:avLst/>
          </a:prstGeom>
        </p:spPr>
      </p:pic>
    </p:spTree>
    <p:extLst>
      <p:ext uri="{BB962C8B-B14F-4D97-AF65-F5344CB8AC3E}">
        <p14:creationId xmlns:p14="http://schemas.microsoft.com/office/powerpoint/2010/main" val="2818747071"/>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YSAB-PPT-Template" id="{2C7C1F38-7E75-46F4-990E-006ED12C52AB}" vid="{CC5C57B0-464C-4CBA-BB9B-0E622A5F370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D7345ABD9D7D4B9986D61E712161EB" ma:contentTypeVersion="3" ma:contentTypeDescription="Create a new document." ma:contentTypeScope="" ma:versionID="56ddb916a42a6ed51205ee387249fed0">
  <xsd:schema xmlns:xsd="http://www.w3.org/2001/XMLSchema" xmlns:xs="http://www.w3.org/2001/XMLSchema" xmlns:p="http://schemas.microsoft.com/office/2006/metadata/properties" xmlns:ns2="08df375c-473c-4d35-bc8f-55920bb75a2e" targetNamespace="http://schemas.microsoft.com/office/2006/metadata/properties" ma:root="true" ma:fieldsID="daf4dd0e1541f538fcfd1ebeb305de24" ns2:_="">
    <xsd:import namespace="08df375c-473c-4d35-bc8f-55920bb75a2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df375c-473c-4d35-bc8f-55920bb75a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10B77A-77A8-488C-AB5B-F596FED0566B}">
  <ds:schemaRefs>
    <ds:schemaRef ds:uri="http://schemas.microsoft.com/office/2006/metadata/properties"/>
    <ds:schemaRef ds:uri="http://purl.org/dc/terms/"/>
    <ds:schemaRef ds:uri="http://purl.org/dc/dcmitype/"/>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08df375c-473c-4d35-bc8f-55920bb75a2e"/>
  </ds:schemaRefs>
</ds:datastoreItem>
</file>

<file path=customXml/itemProps2.xml><?xml version="1.0" encoding="utf-8"?>
<ds:datastoreItem xmlns:ds="http://schemas.openxmlformats.org/officeDocument/2006/customXml" ds:itemID="{95772F8D-4A8A-4FD0-B054-59DAF478B4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df375c-473c-4d35-bc8f-55920bb75a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0699FC-BEAA-4ECA-8995-0C83F274C5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2688</TotalTime>
  <Words>1829</Words>
  <Application>Microsoft Office PowerPoint</Application>
  <PresentationFormat>Widescreen</PresentationFormat>
  <Paragraphs>184</Paragraphs>
  <Slides>16</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Aptos</vt:lpstr>
      <vt:lpstr>Arial</vt:lpstr>
      <vt:lpstr>Calibri</vt:lpstr>
      <vt:lpstr>Calibri Light</vt:lpstr>
      <vt:lpstr>Courier New</vt:lpstr>
      <vt:lpstr>Helvetica</vt:lpstr>
      <vt:lpstr>Office Theme</vt:lpstr>
      <vt:lpstr>1_Office Theme</vt:lpstr>
      <vt:lpstr>All about the North Yorkshire Safeguarding Adults Board (NYSAB)</vt:lpstr>
      <vt:lpstr>The North Yorkshire Safeguarding Adults Board (NYSAB)</vt:lpstr>
      <vt:lpstr>The North Yorkshire Safeguarding Adults Board (NYSAB)</vt:lpstr>
      <vt:lpstr>The North Yorkshire Safeguarding Adults Board (NYSAB)</vt:lpstr>
      <vt:lpstr>Statutory duties of the NYSAB</vt:lpstr>
      <vt:lpstr>PowerPoint Presentation</vt:lpstr>
      <vt:lpstr>PowerPoint Presentation</vt:lpstr>
      <vt:lpstr>Safeguarding Adult Reviews</vt:lpstr>
      <vt:lpstr>Safeguarding Adult Reviews</vt:lpstr>
      <vt:lpstr>PowerPoint Presentation</vt:lpstr>
      <vt:lpstr>NYSAB Business Unit Support</vt:lpstr>
      <vt:lpstr>Raising a Safeguarding Concern</vt:lpstr>
      <vt:lpstr>Safeguarding Week</vt:lpstr>
      <vt:lpstr>Safeguarding Engagement – People with Lived or Living Experience </vt:lpstr>
      <vt:lpstr>How you can support Safeguarding</vt:lpstr>
      <vt:lpstr>Safeguarding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Chappell, Maeve</dc:creator>
  <cp:lastModifiedBy>Sally Lichfield</cp:lastModifiedBy>
  <cp:revision>103</cp:revision>
  <dcterms:created xsi:type="dcterms:W3CDTF">2021-06-09T11:50:45Z</dcterms:created>
  <dcterms:modified xsi:type="dcterms:W3CDTF">2026-07-16T13:30:44Z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0x0101005ED7345ABD9D7D4B9986D61E712161EB</vt:lpwstr>
  </property>
  <property fmtid="{D5CDD505-2E9C-101B-9397-08002B2CF9AE}" pid="3" name="MSIP_Label_bb780c6a-b51a-4312-bd90-9b247136976b_Enabled">
    <vt:lpwstr>true</vt:lpwstr>
  </property>
  <property fmtid="{D5CDD505-2E9C-101B-9397-08002B2CF9AE}" pid="4" name="MSIP_Label_bb780c6a-b51a-4312-bd90-9b247136976b_SetDate">
    <vt:lpwstr>2026-04-26T20:12:25Z</vt:lpwstr>
  </property>
  <property fmtid="{D5CDD505-2E9C-101B-9397-08002B2CF9AE}" pid="5" name="MSIP_Label_bb780c6a-b51a-4312-bd90-9b247136976b_Method">
    <vt:lpwstr>Privileged</vt:lpwstr>
  </property>
  <property fmtid="{D5CDD505-2E9C-101B-9397-08002B2CF9AE}" pid="6" name="MSIP_Label_bb780c6a-b51a-4312-bd90-9b247136976b_Name">
    <vt:lpwstr>FOR PUBLIC USE - NO PROTECTIVE MARKING</vt:lpwstr>
  </property>
  <property fmtid="{D5CDD505-2E9C-101B-9397-08002B2CF9AE}" pid="7" name="MSIP_Label_bb780c6a-b51a-4312-bd90-9b247136976b_SiteId">
    <vt:lpwstr>ad3d9c73-9830-44a1-b487-e1055441c70e</vt:lpwstr>
  </property>
  <property fmtid="{D5CDD505-2E9C-101B-9397-08002B2CF9AE}" pid="8" name="MSIP_Label_bb780c6a-b51a-4312-bd90-9b247136976b_ActionId">
    <vt:lpwstr>3ffb6d7e-ac08-4974-90ac-d2964c18479d</vt:lpwstr>
  </property>
  <property fmtid="{D5CDD505-2E9C-101B-9397-08002B2CF9AE}" pid="9" name="MSIP_Label_bb780c6a-b51a-4312-bd90-9b247136976b_ContentBits">
    <vt:lpwstr>0</vt:lpwstr>
  </property>
  <property fmtid="{D5CDD505-2E9C-101B-9397-08002B2CF9AE}" pid="10" name="MSIP_Label_bb780c6a-b51a-4312-bd90-9b247136976b_Tag">
    <vt:lpwstr>10, 0, 1, 1</vt:lpwstr>
  </property>
</Properties>
</file>