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0"/>
  </p:notesMasterIdLst>
  <p:sldIdLst>
    <p:sldId id="257" r:id="rId2"/>
    <p:sldId id="292" r:id="rId3"/>
    <p:sldId id="293" r:id="rId4"/>
    <p:sldId id="294" r:id="rId5"/>
    <p:sldId id="295" r:id="rId6"/>
    <p:sldId id="296" r:id="rId7"/>
    <p:sldId id="297" r:id="rId8"/>
    <p:sldId id="298" r:id="rId9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7" autoAdjust="0"/>
    <p:restoredTop sz="89474" autoAdjust="0"/>
  </p:normalViewPr>
  <p:slideViewPr>
    <p:cSldViewPr snapToGrid="0">
      <p:cViewPr varScale="1">
        <p:scale>
          <a:sx n="48" d="100"/>
          <a:sy n="48" d="100"/>
        </p:scale>
        <p:origin x="132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EDB5EC1-1156-490E-8396-045082F0489E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5ABAF5EC-43B5-46A0-9D82-2BAE5BD74F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05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AF5EC-43B5-46A0-9D82-2BAE5BD74FA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23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FC095-5125-3097-E07E-16C614E06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BD67FD-2E91-04D5-5DBA-C523EFFA1E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8D1391-55FE-3665-C239-2646AC3091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0EAA7A-7472-AB67-819D-E446EBDBED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AF5EC-43B5-46A0-9D82-2BAE5BD74FA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479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22670-261C-B636-51D7-1F22D2160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8FA783-4E98-4DC5-0534-EDCAA3EECE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83E9E1-D608-B22D-065A-9986F0A5CF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35B47-E998-0427-61FE-4CA29052AF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AF5EC-43B5-46A0-9D82-2BAE5BD74FA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345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0CE15-3381-8C51-EA2E-31B1CED61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1791CA-4C5C-1BA6-99E6-1B0A21351D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D2AD62-CF11-EC0B-75B8-863073756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68CB6-D8F6-6283-DC8D-0E7705E715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AF5EC-43B5-46A0-9D82-2BAE5BD74FA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776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5329-A766-D606-919A-279DFB244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DFFF51-9295-53C7-4ECD-BB93B7CB9E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8F167C-5521-2D7C-D6CF-A5BC6FB044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06E6AF-6543-54A1-E35C-77A368898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AF5EC-43B5-46A0-9D82-2BAE5BD74FA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457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4D3E4-E4FE-25AA-38ED-3B1CD7455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06F4E8-F48C-7E53-6DAF-3A3CB731C9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5BAE13-3180-5D7E-2E86-D1687FA5C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C0A9D-244E-939C-B570-5047D50C6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AF5EC-43B5-46A0-9D82-2BAE5BD74FA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707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C0337-0E06-DF5E-1955-B303ECFD3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75DA3C-6873-4986-DB7D-19F70F3B86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D1306D-FA9D-0473-7FD9-46900046C3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7EB6F-8058-841B-F664-8807D646D3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AF5EC-43B5-46A0-9D82-2BAE5BD74FA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085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9610-F41E-4A95-B719-8A65211E30A6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B5E17-DCB6-4A50-86CF-8E246492D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413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9610-F41E-4A95-B719-8A65211E30A6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B5E17-DCB6-4A50-86CF-8E246492D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875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9610-F41E-4A95-B719-8A65211E30A6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B5E17-DCB6-4A50-86CF-8E246492D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256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9610-F41E-4A95-B719-8A65211E30A6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B5E17-DCB6-4A50-86CF-8E246492D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891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9610-F41E-4A95-B719-8A65211E30A6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B5E17-DCB6-4A50-86CF-8E246492D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291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9610-F41E-4A95-B719-8A65211E30A6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B5E17-DCB6-4A50-86CF-8E246492D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369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9610-F41E-4A95-B719-8A65211E30A6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B5E17-DCB6-4A50-86CF-8E246492D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937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9610-F41E-4A95-B719-8A65211E30A6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B5E17-DCB6-4A50-86CF-8E246492D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56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9610-F41E-4A95-B719-8A65211E30A6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B5E17-DCB6-4A50-86CF-8E246492D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688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9610-F41E-4A95-B719-8A65211E30A6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B5E17-DCB6-4A50-86CF-8E246492D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543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9610-F41E-4A95-B719-8A65211E30A6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B5E17-DCB6-4A50-86CF-8E246492D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457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B9610-F41E-4A95-B719-8A65211E30A6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B5E17-DCB6-4A50-86CF-8E246492D34B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E1A32A-DB1A-583D-884D-E22A4633B4A1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557838" y="6642100"/>
            <a:ext cx="11049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 - SENSITIVE</a:t>
            </a:r>
          </a:p>
        </p:txBody>
      </p:sp>
    </p:spTree>
    <p:extLst>
      <p:ext uri="{BB962C8B-B14F-4D97-AF65-F5344CB8AC3E}">
        <p14:creationId xmlns:p14="http://schemas.microsoft.com/office/powerpoint/2010/main" val="189724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rge group of people&#10;&#10;Description automatically generated">
            <a:extLst>
              <a:ext uri="{FF2B5EF4-FFF2-40B4-BE49-F238E27FC236}">
                <a16:creationId xmlns:a16="http://schemas.microsoft.com/office/drawing/2014/main" id="{9B74A760-92EB-B88A-6034-1040AFE063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B7A9B15-07F2-8323-6AC2-29B35DF105A5}"/>
              </a:ext>
            </a:extLst>
          </p:cNvPr>
          <p:cNvSpPr txBox="1">
            <a:spLocks/>
          </p:cNvSpPr>
          <p:nvPr/>
        </p:nvSpPr>
        <p:spPr>
          <a:xfrm>
            <a:off x="408193" y="3223516"/>
            <a:ext cx="11375614" cy="996595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Workforce Safeguarding Champions Support Package</a:t>
            </a:r>
          </a:p>
        </p:txBody>
      </p:sp>
    </p:spTree>
    <p:extLst>
      <p:ext uri="{BB962C8B-B14F-4D97-AF65-F5344CB8AC3E}">
        <p14:creationId xmlns:p14="http://schemas.microsoft.com/office/powerpoint/2010/main" val="2481647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2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2" name="Freeform: Shape 3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3" name="Freeform: Shape 3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3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644A0F-FF70-3207-4A1A-7A5DD332FE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</a:blip>
          <a:srcRect t="4999"/>
          <a:stretch/>
        </p:blipFill>
        <p:spPr>
          <a:xfrm>
            <a:off x="-25180" y="6017116"/>
            <a:ext cx="12242359" cy="877426"/>
          </a:xfrm>
          <a:prstGeom prst="rect">
            <a:avLst/>
          </a:prstGeom>
        </p:spPr>
      </p:pic>
      <p:pic>
        <p:nvPicPr>
          <p:cNvPr id="11" name="image1.png" descr="A picture containing logo&#10;&#10;Description automatically generated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016" y="473746"/>
            <a:ext cx="3854524" cy="7525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E832E1A-8A0D-416A-7B53-40B9ABD96D8C}"/>
              </a:ext>
            </a:extLst>
          </p:cNvPr>
          <p:cNvSpPr/>
          <p:nvPr/>
        </p:nvSpPr>
        <p:spPr>
          <a:xfrm>
            <a:off x="797051" y="1943043"/>
            <a:ext cx="10724389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22376"/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Workforce Champions will get: </a:t>
            </a:r>
          </a:p>
          <a:p>
            <a:pPr marL="342900" indent="-342900" defTabSz="722376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2" indent="-457200" defTabSz="722376">
              <a:buFont typeface="+mj-lt"/>
              <a:buAutoNum type="arabicPeriod"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Welcome &amp; Introductory Pack</a:t>
            </a:r>
          </a:p>
          <a:p>
            <a:pPr marL="1371600" lvl="2" indent="-457200" defTabSz="722376">
              <a:buFont typeface="+mj-lt"/>
              <a:buAutoNum type="arabicPeriod"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an Online Safeguarding Champions Space</a:t>
            </a:r>
          </a:p>
          <a:p>
            <a:pPr marL="1371600" lvl="2" indent="-457200" defTabSz="722376">
              <a:buFont typeface="+mj-lt"/>
              <a:buAutoNum type="arabicPeriod"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Annual Online Safeguarding Champions Forum</a:t>
            </a:r>
          </a:p>
          <a:p>
            <a:pPr marL="1371600" lvl="2" indent="-457200" defTabSz="722376">
              <a:buFont typeface="+mj-lt"/>
              <a:buAutoNum type="arabicPeriod"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 Communication &amp; Updates</a:t>
            </a:r>
          </a:p>
          <a:p>
            <a:pPr marL="1371600" lvl="2" indent="-457200" defTabSz="722376">
              <a:buFont typeface="+mj-lt"/>
              <a:buAutoNum type="arabicPeriod"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&amp; Learning Opportunities</a:t>
            </a:r>
          </a:p>
          <a:p>
            <a:pPr marL="1371600" lvl="2" indent="-457200" defTabSz="722376">
              <a:buFont typeface="+mj-lt"/>
              <a:buAutoNum type="arabicPeriod"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direct link to NYSAB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311E2A-DE7E-C901-92F8-B8DB3EE97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359" y="353211"/>
            <a:ext cx="7117081" cy="993634"/>
          </a:xfrm>
        </p:spPr>
        <p:txBody>
          <a:bodyPr>
            <a:normAutofit/>
          </a:bodyPr>
          <a:lstStyle/>
          <a:p>
            <a:r>
              <a:rPr lang="en-GB" sz="4000" b="1" dirty="0"/>
              <a:t>Workforce Champions Support </a:t>
            </a:r>
          </a:p>
        </p:txBody>
      </p:sp>
    </p:spTree>
    <p:extLst>
      <p:ext uri="{BB962C8B-B14F-4D97-AF65-F5344CB8AC3E}">
        <p14:creationId xmlns:p14="http://schemas.microsoft.com/office/powerpoint/2010/main" val="4198121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D71D6-19B0-31BB-EE34-25C3EFDB5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1BA1D5-D52A-01D8-81A0-78A27D059D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</a:blip>
          <a:srcRect t="4999"/>
          <a:stretch/>
        </p:blipFill>
        <p:spPr>
          <a:xfrm>
            <a:off x="-25180" y="6017116"/>
            <a:ext cx="12242359" cy="877426"/>
          </a:xfrm>
          <a:prstGeom prst="rect">
            <a:avLst/>
          </a:prstGeom>
        </p:spPr>
      </p:pic>
      <p:pic>
        <p:nvPicPr>
          <p:cNvPr id="11" name="image1.png" descr="A picture containing logo&#10;&#10;Description automatically generated">
            <a:extLst>
              <a:ext uri="{FF2B5EF4-FFF2-40B4-BE49-F238E27FC236}">
                <a16:creationId xmlns:a16="http://schemas.microsoft.com/office/drawing/2014/main" id="{90CC4BA4-04E3-FCA2-C6C9-DA08910C7BA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016" y="473746"/>
            <a:ext cx="3854524" cy="7525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A5A0F8-1EA9-AB33-DFFF-14F5AA6BCE97}"/>
              </a:ext>
            </a:extLst>
          </p:cNvPr>
          <p:cNvSpPr/>
          <p:nvPr/>
        </p:nvSpPr>
        <p:spPr>
          <a:xfrm>
            <a:off x="797051" y="1813390"/>
            <a:ext cx="10724389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722376">
              <a:buFont typeface="Arial" panose="020B0604020202020204" pitchFamily="34" charset="0"/>
              <a:buChar char="•"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intial welcome package will be provided including:</a:t>
            </a:r>
          </a:p>
          <a:p>
            <a:pPr defTabSz="722376"/>
            <a:endParaRPr lang="en-GB" sz="23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 Overview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purpose and role description</a:t>
            </a:r>
          </a:p>
          <a:p>
            <a:pPr marL="742950" lvl="1" indent="-28575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Guidance on Recognising Abuse &amp; Neglect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types of abuse and risk indicators, the six principles of adult safeguarding.</a:t>
            </a:r>
          </a:p>
          <a:p>
            <a:pPr marL="742950" lvl="1" indent="-28575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 Pathways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how to raise a good safeguarding concern, escalation routes.</a:t>
            </a:r>
          </a:p>
          <a:p>
            <a:pPr marL="742950" lvl="1" indent="-28575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Useful Links &amp; Resources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policies, toolkits and e-learning links.</a:t>
            </a:r>
          </a:p>
          <a:p>
            <a:pPr marL="742950" lvl="1" indent="-28575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Branding &amp; Communications Materials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poster and leaflet templates, email signature and Teams backgrounds.</a:t>
            </a:r>
          </a:p>
          <a:p>
            <a:pPr marL="285750" indent="-285750" defTabSz="722376">
              <a:buFont typeface="Arial" panose="020B0604020202020204" pitchFamily="34" charset="0"/>
              <a:buChar char="•"/>
            </a:pPr>
            <a:endParaRPr lang="en-GB" sz="20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722376"/>
            <a:endParaRPr lang="en-US" sz="15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437D392-0640-F7E1-35A7-3C92521ED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359" y="353211"/>
            <a:ext cx="7117081" cy="993634"/>
          </a:xfrm>
        </p:spPr>
        <p:txBody>
          <a:bodyPr>
            <a:normAutofit/>
          </a:bodyPr>
          <a:lstStyle/>
          <a:p>
            <a:pPr defTabSz="722376"/>
            <a:r>
              <a:rPr lang="en-GB" b="1" dirty="0"/>
              <a:t>Welcome &amp; Introductory Pack</a:t>
            </a:r>
          </a:p>
        </p:txBody>
      </p:sp>
    </p:spTree>
    <p:extLst>
      <p:ext uri="{BB962C8B-B14F-4D97-AF65-F5344CB8AC3E}">
        <p14:creationId xmlns:p14="http://schemas.microsoft.com/office/powerpoint/2010/main" val="115018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9CDA8-0924-3A46-4F68-473D4CA10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3D1A92-8940-35B8-1ECC-E8CDA03E69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</a:blip>
          <a:srcRect t="4999"/>
          <a:stretch/>
        </p:blipFill>
        <p:spPr>
          <a:xfrm>
            <a:off x="-25180" y="6017116"/>
            <a:ext cx="12242359" cy="877426"/>
          </a:xfrm>
          <a:prstGeom prst="rect">
            <a:avLst/>
          </a:prstGeom>
        </p:spPr>
      </p:pic>
      <p:pic>
        <p:nvPicPr>
          <p:cNvPr id="11" name="image1.png" descr="A picture containing logo&#10;&#10;Description automatically generated">
            <a:extLst>
              <a:ext uri="{FF2B5EF4-FFF2-40B4-BE49-F238E27FC236}">
                <a16:creationId xmlns:a16="http://schemas.microsoft.com/office/drawing/2014/main" id="{EA3FBE87-54DF-503A-F7D2-A4DBD2D032F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016" y="473746"/>
            <a:ext cx="3854524" cy="7525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E82135-2565-21E4-31BD-2B34B2D0C2D5}"/>
              </a:ext>
            </a:extLst>
          </p:cNvPr>
          <p:cNvSpPr/>
          <p:nvPr/>
        </p:nvSpPr>
        <p:spPr>
          <a:xfrm>
            <a:off x="876564" y="1424291"/>
            <a:ext cx="1072438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722376">
              <a:buFont typeface="Arial" panose="020B0604020202020204" pitchFamily="34" charset="0"/>
              <a:buChar char="•"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Creation of a shared online space designed to support collaboration and ongoing engagement. </a:t>
            </a:r>
          </a:p>
          <a:p>
            <a:pPr marL="342900" indent="-342900" defTabSz="722376">
              <a:buFont typeface="Arial" panose="020B0604020202020204" pitchFamily="34" charset="0"/>
              <a:buChar char="•"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act as a hub where all information relating to the Safeguarding Champions network can be accessed, including:</a:t>
            </a:r>
          </a:p>
          <a:p>
            <a:pPr marL="342900" indent="-342900" defTabSz="722376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 </a:t>
            </a:r>
            <a:r>
              <a:rPr lang="en-GB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updates and training alerts</a:t>
            </a: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Engagement opportunities </a:t>
            </a:r>
            <a:r>
              <a:rPr lang="en-GB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to participate in surveys, workshops, campaigns</a:t>
            </a: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to support the role </a:t>
            </a:r>
            <a:r>
              <a:rPr lang="en-GB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E.g. materials for team meetings, conversation starters to prompt safeguarding discussions, minute guides. </a:t>
            </a: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Networking and Peer Support </a:t>
            </a:r>
            <a:r>
              <a:rPr lang="en-GB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to connect and develop supportive relationships across organisations.</a:t>
            </a: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Campaign Materials </a:t>
            </a:r>
            <a:r>
              <a:rPr lang="en-GB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posters, graphics, and social media content</a:t>
            </a:r>
            <a:endParaRPr lang="en-GB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F77200C-52CD-185B-C3B5-76953C299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7554" y="430657"/>
            <a:ext cx="7659625" cy="993634"/>
          </a:xfrm>
        </p:spPr>
        <p:txBody>
          <a:bodyPr>
            <a:normAutofit/>
          </a:bodyPr>
          <a:lstStyle/>
          <a:p>
            <a:pPr defTabSz="722376"/>
            <a:r>
              <a:rPr lang="en-GB" b="1" dirty="0"/>
              <a:t>Online Shared Space</a:t>
            </a:r>
          </a:p>
        </p:txBody>
      </p:sp>
    </p:spTree>
    <p:extLst>
      <p:ext uri="{BB962C8B-B14F-4D97-AF65-F5344CB8AC3E}">
        <p14:creationId xmlns:p14="http://schemas.microsoft.com/office/powerpoint/2010/main" val="3166298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E8F09-16D6-8F49-8678-D2FA390D2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723D82-370B-98DF-995B-2728623DCC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</a:blip>
          <a:srcRect t="4999"/>
          <a:stretch/>
        </p:blipFill>
        <p:spPr>
          <a:xfrm>
            <a:off x="-25180" y="6017116"/>
            <a:ext cx="12242359" cy="877426"/>
          </a:xfrm>
          <a:prstGeom prst="rect">
            <a:avLst/>
          </a:prstGeom>
        </p:spPr>
      </p:pic>
      <p:pic>
        <p:nvPicPr>
          <p:cNvPr id="11" name="image1.png" descr="A picture containing logo&#10;&#10;Description automatically generated">
            <a:extLst>
              <a:ext uri="{FF2B5EF4-FFF2-40B4-BE49-F238E27FC236}">
                <a16:creationId xmlns:a16="http://schemas.microsoft.com/office/drawing/2014/main" id="{671A92AD-39AC-A9A2-6A96-677D357739C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016" y="473746"/>
            <a:ext cx="3854524" cy="7525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ACBD1CE-046B-025F-C198-F56704973399}"/>
              </a:ext>
            </a:extLst>
          </p:cNvPr>
          <p:cNvSpPr/>
          <p:nvPr/>
        </p:nvSpPr>
        <p:spPr>
          <a:xfrm>
            <a:off x="797051" y="1813390"/>
            <a:ext cx="10724389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722376">
              <a:buFont typeface="Arial" panose="020B0604020202020204" pitchFamily="34" charset="0"/>
              <a:buChar char="•"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annual online event for champions which will include:</a:t>
            </a:r>
          </a:p>
          <a:p>
            <a:pPr defTabSz="722376"/>
            <a:endParaRPr lang="en-GB" sz="23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Updates from NYSAB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strategic priorities, local trends, policy changes.</a:t>
            </a:r>
          </a:p>
          <a:p>
            <a:pPr marL="742950" lvl="1" indent="-28575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Guest Speakers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experts from safeguarding, health, police, fire or voluntary sectors.</a:t>
            </a:r>
          </a:p>
          <a:p>
            <a:pPr marL="742950" lvl="1" indent="-28575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Safeguarding Adult Review (SAR) Learning Sessions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overview of recent SAR findings and lessons to take forward.</a:t>
            </a:r>
          </a:p>
          <a:p>
            <a:pPr marL="742950" lvl="1" indent="-28575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Networking –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for Champions to learn from one another and share what is working in their setting.</a:t>
            </a:r>
          </a:p>
          <a:p>
            <a:pPr marL="742950" lvl="1" indent="-28575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Q&amp;A with NYSAB –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the Board for questions and suggestions.</a:t>
            </a:r>
          </a:p>
          <a:p>
            <a:pPr marL="285750" indent="-285750" defTabSz="722376">
              <a:buFont typeface="Arial" panose="020B0604020202020204" pitchFamily="34" charset="0"/>
              <a:buChar char="•"/>
            </a:pPr>
            <a:endParaRPr lang="en-GB" sz="20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722376"/>
            <a:endParaRPr lang="en-US" sz="15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FD304DA-3FB9-747F-3BFC-993F00EB5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359" y="353211"/>
            <a:ext cx="7117081" cy="993634"/>
          </a:xfrm>
        </p:spPr>
        <p:txBody>
          <a:bodyPr>
            <a:normAutofit fontScale="90000"/>
          </a:bodyPr>
          <a:lstStyle/>
          <a:p>
            <a:pPr lvl="0"/>
            <a:r>
              <a:rPr lang="en-GB" b="1" dirty="0"/>
              <a:t>Annual Safeguarding Champions Forum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8321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B009D-C58A-FDFF-E852-01F1D066B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A3689D-9DE9-D1A2-F879-9ECAB9C728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</a:blip>
          <a:srcRect t="4999"/>
          <a:stretch/>
        </p:blipFill>
        <p:spPr>
          <a:xfrm>
            <a:off x="-25180" y="6017116"/>
            <a:ext cx="12242359" cy="877426"/>
          </a:xfrm>
          <a:prstGeom prst="rect">
            <a:avLst/>
          </a:prstGeom>
        </p:spPr>
      </p:pic>
      <p:pic>
        <p:nvPicPr>
          <p:cNvPr id="11" name="image1.png" descr="A picture containing logo&#10;&#10;Description automatically generated">
            <a:extLst>
              <a:ext uri="{FF2B5EF4-FFF2-40B4-BE49-F238E27FC236}">
                <a16:creationId xmlns:a16="http://schemas.microsoft.com/office/drawing/2014/main" id="{7AB29DC0-108A-8C98-FB10-5860206E6A7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016" y="473746"/>
            <a:ext cx="3854524" cy="7525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DC7BD5-38B9-F6E0-6B9D-0F686EF4FCFB}"/>
              </a:ext>
            </a:extLst>
          </p:cNvPr>
          <p:cNvSpPr/>
          <p:nvPr/>
        </p:nvSpPr>
        <p:spPr>
          <a:xfrm>
            <a:off x="797051" y="1813390"/>
            <a:ext cx="107243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722376">
              <a:buFont typeface="Arial" panose="020B0604020202020204" pitchFamily="34" charset="0"/>
              <a:buChar char="•"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Champions will receive ongoing insight to help them stay informed and share information within their networks:</a:t>
            </a:r>
          </a:p>
          <a:p>
            <a:pPr marL="342900" indent="-342900" defTabSz="722376">
              <a:buFont typeface="Arial" panose="020B0604020202020204" pitchFamily="34" charset="0"/>
              <a:buChar char="•"/>
            </a:pPr>
            <a:endParaRPr lang="en-GB" sz="23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 updates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 mailing list for key safeguarding messages and links to new resources and updates as they become available.</a:t>
            </a: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&amp; Guidance Updates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summaries changes to safeguarding legislation and policy updates</a:t>
            </a: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Sharing on Emerging Themes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key learning from incidents or local intelligence.</a:t>
            </a: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NYSAB Newsletter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 quarterly round up of board highlights and wider safeguarding information.</a:t>
            </a:r>
          </a:p>
          <a:p>
            <a:pPr marL="285750" indent="-285750" defTabSz="722376">
              <a:buFont typeface="Arial" panose="020B0604020202020204" pitchFamily="34" charset="0"/>
              <a:buChar char="•"/>
            </a:pPr>
            <a:endParaRPr lang="en-GB" sz="20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722376"/>
            <a:endParaRPr lang="en-US" sz="15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B8785A-8E7E-C677-AA08-D06525E5F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359" y="353211"/>
            <a:ext cx="7659625" cy="993634"/>
          </a:xfrm>
        </p:spPr>
        <p:txBody>
          <a:bodyPr>
            <a:normAutofit fontScale="90000"/>
          </a:bodyPr>
          <a:lstStyle/>
          <a:p>
            <a:pPr lvl="0"/>
            <a:r>
              <a:rPr lang="en-GB" b="1" dirty="0"/>
              <a:t>Regular Communication &amp; Updates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8785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F6640-B27C-F6CB-E87D-CECC59AB9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51ADE9-8572-059A-B9E1-AB38A1BE81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</a:blip>
          <a:srcRect t="4999"/>
          <a:stretch/>
        </p:blipFill>
        <p:spPr>
          <a:xfrm>
            <a:off x="-25180" y="6017116"/>
            <a:ext cx="12242359" cy="877426"/>
          </a:xfrm>
          <a:prstGeom prst="rect">
            <a:avLst/>
          </a:prstGeom>
        </p:spPr>
      </p:pic>
      <p:pic>
        <p:nvPicPr>
          <p:cNvPr id="11" name="image1.png" descr="A picture containing logo&#10;&#10;Description automatically generated">
            <a:extLst>
              <a:ext uri="{FF2B5EF4-FFF2-40B4-BE49-F238E27FC236}">
                <a16:creationId xmlns:a16="http://schemas.microsoft.com/office/drawing/2014/main" id="{D7786A50-384B-A605-51AE-9D08B05BC2F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016" y="473746"/>
            <a:ext cx="3854524" cy="7525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88B50EA-1C5E-CEA3-01E8-5223A001A39E}"/>
              </a:ext>
            </a:extLst>
          </p:cNvPr>
          <p:cNvSpPr/>
          <p:nvPr/>
        </p:nvSpPr>
        <p:spPr>
          <a:xfrm>
            <a:off x="733804" y="2051700"/>
            <a:ext cx="10724389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722376">
              <a:buFont typeface="Arial" panose="020B0604020202020204" pitchFamily="34" charset="0"/>
              <a:buChar char="•"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Champions will have access to a range of learning and development offers:</a:t>
            </a:r>
          </a:p>
          <a:p>
            <a:pPr marL="342900" indent="-342900" defTabSz="722376">
              <a:buFont typeface="Arial" panose="020B0604020202020204" pitchFamily="34" charset="0"/>
              <a:buChar char="•"/>
            </a:pPr>
            <a:endParaRPr lang="en-GB" sz="23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courses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covering foundation knowledge, plus a train the trainer option (this is the standard NYSAB training offer). </a:t>
            </a: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endParaRPr lang="en-GB" sz="23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 Learning Bites &amp; Toolkits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easy-to-share content for teams.</a:t>
            </a: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endParaRPr lang="en-GB" sz="23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Practice Case Studies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learning from across North Yorkshire.</a:t>
            </a:r>
          </a:p>
          <a:p>
            <a:pPr marL="285750" indent="-285750" defTabSz="722376">
              <a:buFont typeface="Arial" panose="020B0604020202020204" pitchFamily="34" charset="0"/>
              <a:buChar char="•"/>
            </a:pPr>
            <a:endParaRPr lang="en-GB" sz="20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722376"/>
            <a:endParaRPr lang="en-US" sz="15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7B6AFE3-9149-A980-26A2-54D6457D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359" y="353211"/>
            <a:ext cx="7659625" cy="993634"/>
          </a:xfrm>
        </p:spPr>
        <p:txBody>
          <a:bodyPr>
            <a:normAutofit/>
          </a:bodyPr>
          <a:lstStyle/>
          <a:p>
            <a:pPr lvl="0"/>
            <a:r>
              <a:rPr lang="en-GB" b="1" dirty="0"/>
              <a:t>Training &amp; Learning Opportunities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3988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2561F-7D87-2A3B-5D32-D4DF5891C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CB9DAF-1DF7-155B-450C-0516F448E5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6000"/>
          </a:blip>
          <a:srcRect t="4999"/>
          <a:stretch/>
        </p:blipFill>
        <p:spPr>
          <a:xfrm>
            <a:off x="-25180" y="6017116"/>
            <a:ext cx="12242359" cy="877426"/>
          </a:xfrm>
          <a:prstGeom prst="rect">
            <a:avLst/>
          </a:prstGeom>
        </p:spPr>
      </p:pic>
      <p:pic>
        <p:nvPicPr>
          <p:cNvPr id="11" name="image1.png" descr="A picture containing logo&#10;&#10;Description automatically generated">
            <a:extLst>
              <a:ext uri="{FF2B5EF4-FFF2-40B4-BE49-F238E27FC236}">
                <a16:creationId xmlns:a16="http://schemas.microsoft.com/office/drawing/2014/main" id="{138FF49B-B4F2-AD39-F8BE-B361CA53987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016" y="473746"/>
            <a:ext cx="3854524" cy="7525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C04739-4800-7BAF-599B-E1060C6545BF}"/>
              </a:ext>
            </a:extLst>
          </p:cNvPr>
          <p:cNvSpPr/>
          <p:nvPr/>
        </p:nvSpPr>
        <p:spPr>
          <a:xfrm>
            <a:off x="733804" y="2051700"/>
            <a:ext cx="10724389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722376">
              <a:buFont typeface="Arial" panose="020B0604020202020204" pitchFamily="34" charset="0"/>
              <a:buChar char="•"/>
            </a:pP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Champions will benefit from having direct access to NYSAB through various channels, providing:</a:t>
            </a:r>
          </a:p>
          <a:p>
            <a:pPr marL="342900" indent="-342900" defTabSz="722376">
              <a:buFont typeface="Arial" panose="020B0604020202020204" pitchFamily="34" charset="0"/>
              <a:buChar char="•"/>
            </a:pPr>
            <a:endParaRPr lang="en-GB" sz="23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Opportunities to feedback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Channels to share trends or examples good practice from their setting.</a:t>
            </a: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endParaRPr lang="en-GB" sz="23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defTabSz="722376">
              <a:buFont typeface="Arial" panose="020B0604020202020204" pitchFamily="34" charset="0"/>
              <a:buChar char="•"/>
            </a:pPr>
            <a:r>
              <a:rPr lang="en-GB" sz="2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Involvement in Consultation or Co-Production </a:t>
            </a:r>
            <a:r>
              <a:rPr lang="en-GB" sz="2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Invitations to help shape safeguarding priorities or resources.</a:t>
            </a:r>
          </a:p>
          <a:p>
            <a:pPr marL="285750" indent="-285750" defTabSz="722376">
              <a:buFont typeface="Arial" panose="020B0604020202020204" pitchFamily="34" charset="0"/>
              <a:buChar char="•"/>
            </a:pPr>
            <a:endParaRPr lang="en-GB" sz="20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722376"/>
            <a:endParaRPr lang="en-US" sz="15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548E2EA-5E4D-F133-CF82-F18603F3E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8878" y="353211"/>
            <a:ext cx="7081167" cy="993634"/>
          </a:xfrm>
        </p:spPr>
        <p:txBody>
          <a:bodyPr>
            <a:normAutofit/>
          </a:bodyPr>
          <a:lstStyle/>
          <a:p>
            <a:pPr lvl="0" algn="ctr"/>
            <a:r>
              <a:rPr lang="en-GB" b="1" dirty="0"/>
              <a:t>Direct link to NYSAB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600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2833</TotalTime>
  <Words>531</Words>
  <Application>Microsoft Office PowerPoint</Application>
  <PresentationFormat>Widescreen</PresentationFormat>
  <Paragraphs>63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Workforce Champions Support </vt:lpstr>
      <vt:lpstr>Welcome &amp; Introductory Pack</vt:lpstr>
      <vt:lpstr>Online Shared Space</vt:lpstr>
      <vt:lpstr>Annual Safeguarding Champions Forum</vt:lpstr>
      <vt:lpstr>Regular Communication &amp; Updates</vt:lpstr>
      <vt:lpstr>Training &amp; Learning Opportunities</vt:lpstr>
      <vt:lpstr>Direct link to NYSAB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Chappell, Maeve</dc:creator>
  <cp:lastModifiedBy>Sally Lichfield</cp:lastModifiedBy>
  <cp:revision>119</cp:revision>
  <dcterms:created xsi:type="dcterms:W3CDTF">2021-06-09T11:50:45Z</dcterms:created>
  <dcterms:modified xsi:type="dcterms:W3CDTF">2026-03-24T16:33:39Z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3f27b87-3675-4fb5-85ad-fce3efd3a6b0_Enabled">
    <vt:lpwstr>true</vt:lpwstr>
  </property>
  <property fmtid="{D5CDD505-2E9C-101B-9397-08002B2CF9AE}" pid="3" name="MSIP_Label_13f27b87-3675-4fb5-85ad-fce3efd3a6b0_SetDate">
    <vt:lpwstr>2025-03-31T16:42:26Z</vt:lpwstr>
  </property>
  <property fmtid="{D5CDD505-2E9C-101B-9397-08002B2CF9AE}" pid="4" name="MSIP_Label_13f27b87-3675-4fb5-85ad-fce3efd3a6b0_Method">
    <vt:lpwstr>Standard</vt:lpwstr>
  </property>
  <property fmtid="{D5CDD505-2E9C-101B-9397-08002B2CF9AE}" pid="5" name="MSIP_Label_13f27b87-3675-4fb5-85ad-fce3efd3a6b0_Name">
    <vt:lpwstr>OFFICIAL - SENSITIVE</vt:lpwstr>
  </property>
  <property fmtid="{D5CDD505-2E9C-101B-9397-08002B2CF9AE}" pid="6" name="MSIP_Label_13f27b87-3675-4fb5-85ad-fce3efd3a6b0_SiteId">
    <vt:lpwstr>ad3d9c73-9830-44a1-b487-e1055441c70e</vt:lpwstr>
  </property>
  <property fmtid="{D5CDD505-2E9C-101B-9397-08002B2CF9AE}" pid="7" name="MSIP_Label_13f27b87-3675-4fb5-85ad-fce3efd3a6b0_ActionId">
    <vt:lpwstr>d75c04e6-c569-4358-a08f-6fbd4181730a</vt:lpwstr>
  </property>
  <property fmtid="{D5CDD505-2E9C-101B-9397-08002B2CF9AE}" pid="8" name="MSIP_Label_13f27b87-3675-4fb5-85ad-fce3efd3a6b0_ContentBits">
    <vt:lpwstr>2</vt:lpwstr>
  </property>
  <property fmtid="{D5CDD505-2E9C-101B-9397-08002B2CF9AE}" pid="9" name="ClassificationContentMarkingFooterLocations">
    <vt:lpwstr>Office Theme:7</vt:lpwstr>
  </property>
  <property fmtid="{D5CDD505-2E9C-101B-9397-08002B2CF9AE}" pid="10" name="ClassificationContentMarkingFooterText">
    <vt:lpwstr>OFFICIAL - SENSITIVE</vt:lpwstr>
  </property>
</Properties>
</file>